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11"/>
  </p:notesMasterIdLst>
  <p:sldIdLst>
    <p:sldId id="256" r:id="rId5"/>
    <p:sldId id="265" r:id="rId6"/>
    <p:sldId id="267" r:id="rId7"/>
    <p:sldId id="269" r:id="rId8"/>
    <p:sldId id="270" r:id="rId9"/>
    <p:sldId id="266" r:id="rId10"/>
  </p:sldIdLst>
  <p:sldSz cx="7772400" cy="10058400"/>
  <p:notesSz cx="6858000" cy="9144000"/>
  <p:embeddedFontLst>
    <p:embeddedFont>
      <p:font typeface="AlternateGotNo1D" pitchFamily="2" charset="77"/>
      <p:regular r:id="rId12"/>
    </p:embeddedFont>
    <p:embeddedFont>
      <p:font typeface="Century Gothic" panose="020B0502020202020204" pitchFamily="34" charset="0"/>
      <p:regular r:id="rId13"/>
      <p:bold r:id="rId14"/>
      <p:italic r:id="rId15"/>
      <p:boldItalic r:id="rId16"/>
    </p:embeddedFont>
    <p:embeddedFont>
      <p:font typeface="Montserrat" pitchFamily="2" charset="77"/>
      <p:regular r:id="rId17"/>
      <p:bold r:id="rId18"/>
    </p:embeddedFont>
    <p:embeddedFont>
      <p:font typeface="Roasted Bailey" panose="02000500000000000000" pitchFamily="2" charset="0"/>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 userDrawn="1">
          <p15:clr>
            <a:srgbClr val="A4A3A4"/>
          </p15:clr>
        </p15:guide>
        <p15:guide id="2" orient="horz"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9161"/>
    <a:srgbClr val="AF9963"/>
    <a:srgbClr val="BEA66D"/>
    <a:srgbClr val="11BAB4"/>
    <a:srgbClr val="024E6B"/>
    <a:srgbClr val="0432FF"/>
    <a:srgbClr val="0FBAB3"/>
    <a:srgbClr val="0C52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2"/>
    <p:restoredTop sz="94810"/>
  </p:normalViewPr>
  <p:slideViewPr>
    <p:cSldViewPr snapToGrid="0" snapToObjects="1">
      <p:cViewPr varScale="1">
        <p:scale>
          <a:sx n="89" d="100"/>
          <a:sy n="89" d="100"/>
        </p:scale>
        <p:origin x="3192" y="176"/>
      </p:cViewPr>
      <p:guideLst>
        <p:guide pos="288"/>
        <p:guide orient="horz"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53D3B-B2A5-4A50-AB13-7DAA0F9B7215}" type="datetimeFigureOut">
              <a:rPr lang="en-US" smtClean="0"/>
              <a:t>7/29/25</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03C59-9A14-4AC6-AB77-962E95AC3B37}" type="slidenum">
              <a:rPr lang="en-US" smtClean="0"/>
              <a:t>‹#›</a:t>
            </a:fld>
            <a:endParaRPr lang="en-US"/>
          </a:p>
        </p:txBody>
      </p:sp>
    </p:spTree>
    <p:extLst>
      <p:ext uri="{BB962C8B-B14F-4D97-AF65-F5344CB8AC3E}">
        <p14:creationId xmlns:p14="http://schemas.microsoft.com/office/powerpoint/2010/main" val="544057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03C59-9A14-4AC6-AB77-962E95AC3B37}" type="slidenum">
              <a:rPr lang="en-US" smtClean="0"/>
              <a:t>3</a:t>
            </a:fld>
            <a:endParaRPr lang="en-US"/>
          </a:p>
        </p:txBody>
      </p:sp>
    </p:spTree>
    <p:extLst>
      <p:ext uri="{BB962C8B-B14F-4D97-AF65-F5344CB8AC3E}">
        <p14:creationId xmlns:p14="http://schemas.microsoft.com/office/powerpoint/2010/main" val="3312932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03C59-9A14-4AC6-AB77-962E95AC3B37}" type="slidenum">
              <a:rPr lang="en-US" smtClean="0"/>
              <a:t>4</a:t>
            </a:fld>
            <a:endParaRPr lang="en-US"/>
          </a:p>
        </p:txBody>
      </p:sp>
    </p:spTree>
    <p:extLst>
      <p:ext uri="{BB962C8B-B14F-4D97-AF65-F5344CB8AC3E}">
        <p14:creationId xmlns:p14="http://schemas.microsoft.com/office/powerpoint/2010/main" val="3136401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black background with yellow text&#10;&#10;AI-generated content may be incorrect.">
            <a:extLst>
              <a:ext uri="{FF2B5EF4-FFF2-40B4-BE49-F238E27FC236}">
                <a16:creationId xmlns:a16="http://schemas.microsoft.com/office/drawing/2014/main" id="{2BD5964A-A785-8B3D-A2AA-9EDC937524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val="3596306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descr="A black background with a black square&#10;&#10;AI-generated content may be incorrect.">
            <a:extLst>
              <a:ext uri="{FF2B5EF4-FFF2-40B4-BE49-F238E27FC236}">
                <a16:creationId xmlns:a16="http://schemas.microsoft.com/office/drawing/2014/main" id="{1FB087D4-88F3-6179-0FB4-D5E80A64A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72400" cy="10058400"/>
          </a:xfrm>
          <a:prstGeom prst="rect">
            <a:avLst/>
          </a:prstGeom>
        </p:spPr>
      </p:pic>
    </p:spTree>
    <p:extLst>
      <p:ext uri="{BB962C8B-B14F-4D97-AF65-F5344CB8AC3E}">
        <p14:creationId xmlns:p14="http://schemas.microsoft.com/office/powerpoint/2010/main" val="185264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159708"/>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chefappreciationweek.com/" TargetMode="External"/><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emf"/><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hyperlink" Target="https://www.canva.com/design/DAGpUv2lDho/DXTQJ26ha3UrmvA6pm_O5g/view?utm_content=DAGpUv2lDho&amp;utm_campaign=designshare&amp;utm_medium=link&amp;utm_source=publishsharelink&amp;mode=preview" TargetMode="External"/><Relationship Id="rId4" Type="http://schemas.openxmlformats.org/officeDocument/2006/relationships/notesSlide" Target="../notesSlides/notesSlide2.xml"/><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6.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4.png"/><Relationship Id="rId18" Type="http://schemas.openxmlformats.org/officeDocument/2006/relationships/hyperlink" Target="https://orderentry.chefworks.com/cgchefappreciation/indexv2.php" TargetMode="External"/><Relationship Id="rId3" Type="http://schemas.openxmlformats.org/officeDocument/2006/relationships/image" Target="../media/image7.emf"/><Relationship Id="rId7" Type="http://schemas.openxmlformats.org/officeDocument/2006/relationships/image" Target="../media/image29.png"/><Relationship Id="rId12" Type="http://schemas.openxmlformats.org/officeDocument/2006/relationships/image" Target="../media/image33.emf"/><Relationship Id="rId17" Type="http://schemas.openxmlformats.org/officeDocument/2006/relationships/hyperlink" Target="https://compass.newchef.com/Productcart/pc/Checkout.asp?cmode=1" TargetMode="External"/><Relationship Id="rId2" Type="http://schemas.openxmlformats.org/officeDocument/2006/relationships/image" Target="../media/image26.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emf"/><Relationship Id="rId5" Type="http://schemas.openxmlformats.org/officeDocument/2006/relationships/image" Target="../media/image27.emf"/><Relationship Id="rId15" Type="http://schemas.openxmlformats.org/officeDocument/2006/relationships/image" Target="../media/image5.emf"/><Relationship Id="rId10" Type="http://schemas.openxmlformats.org/officeDocument/2006/relationships/image" Target="../media/image31.jpeg"/><Relationship Id="rId4" Type="http://schemas.openxmlformats.org/officeDocument/2006/relationships/hyperlink" Target="https://store.compass-printing.com/login.php" TargetMode="External"/><Relationship Id="rId9" Type="http://schemas.openxmlformats.org/officeDocument/2006/relationships/image" Target="../media/image9.emf"/><Relationship Id="rId1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AI-generated content may be incorrect.">
            <a:extLst>
              <a:ext uri="{FF2B5EF4-FFF2-40B4-BE49-F238E27FC236}">
                <a16:creationId xmlns:a16="http://schemas.microsoft.com/office/drawing/2014/main" id="{8CA28D8A-66A9-F781-EA83-F48B496548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208" y="2702800"/>
            <a:ext cx="6981984" cy="872748"/>
          </a:xfrm>
          <a:prstGeom prst="rect">
            <a:avLst/>
          </a:prstGeom>
        </p:spPr>
      </p:pic>
      <p:sp>
        <p:nvSpPr>
          <p:cNvPr id="6" name="Rectangle 5">
            <a:extLst>
              <a:ext uri="{FF2B5EF4-FFF2-40B4-BE49-F238E27FC236}">
                <a16:creationId xmlns:a16="http://schemas.microsoft.com/office/drawing/2014/main" id="{BCD22FEB-E780-CA4B-A20A-B2334DF3AD1E}"/>
              </a:ext>
            </a:extLst>
          </p:cNvPr>
          <p:cNvSpPr/>
          <p:nvPr/>
        </p:nvSpPr>
        <p:spPr>
          <a:xfrm>
            <a:off x="1073274" y="3237565"/>
            <a:ext cx="5625851" cy="1218410"/>
          </a:xfrm>
          <a:prstGeom prst="rect">
            <a:avLst/>
          </a:prstGeom>
        </p:spPr>
        <p:txBody>
          <a:bodyPr wrap="square">
            <a:spAutoFit/>
          </a:bodyPr>
          <a:lstStyle/>
          <a:p>
            <a:pPr algn="ctr">
              <a:lnSpc>
                <a:spcPts val="9360"/>
              </a:lnSpc>
            </a:pPr>
            <a:r>
              <a:rPr lang="en-US" sz="7200" dirty="0">
                <a:solidFill>
                  <a:srgbClr val="AF9963"/>
                </a:solidFill>
                <a:latin typeface="Roasted Bailey" panose="02000500000000000000" pitchFamily="2" charset="0"/>
              </a:rPr>
              <a:t>Manager’s Guide </a:t>
            </a:r>
          </a:p>
        </p:txBody>
      </p:sp>
      <p:pic>
        <p:nvPicPr>
          <p:cNvPr id="5" name="Picture 4" descr="A collage of images of food and a fist&#10;&#10;AI-generated content may be incorrect.">
            <a:extLst>
              <a:ext uri="{FF2B5EF4-FFF2-40B4-BE49-F238E27FC236}">
                <a16:creationId xmlns:a16="http://schemas.microsoft.com/office/drawing/2014/main" id="{60C227ED-603C-C3DA-1E29-933BB37C6B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455975"/>
            <a:ext cx="7772400" cy="4572000"/>
          </a:xfrm>
          <a:prstGeom prst="rect">
            <a:avLst/>
          </a:prstGeom>
        </p:spPr>
      </p:pic>
    </p:spTree>
    <p:extLst>
      <p:ext uri="{BB962C8B-B14F-4D97-AF65-F5344CB8AC3E}">
        <p14:creationId xmlns:p14="http://schemas.microsoft.com/office/powerpoint/2010/main" val="297945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F798F8-15DD-F7B0-6605-4B896AF2E8E3}"/>
              </a:ext>
            </a:extLst>
          </p:cNvPr>
          <p:cNvPicPr>
            <a:picLocks noChangeAspect="1"/>
          </p:cNvPicPr>
          <p:nvPr/>
        </p:nvPicPr>
        <p:blipFill>
          <a:blip r:embed="rId2"/>
          <a:stretch>
            <a:fillRect/>
          </a:stretch>
        </p:blipFill>
        <p:spPr>
          <a:xfrm rot="21254462">
            <a:off x="4883631" y="1242869"/>
            <a:ext cx="2434751" cy="3104866"/>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008CB14-8F59-C889-A6E7-0BE3CAA81BF1}"/>
              </a:ext>
            </a:extLst>
          </p:cNvPr>
          <p:cNvSpPr txBox="1"/>
          <p:nvPr/>
        </p:nvSpPr>
        <p:spPr>
          <a:xfrm>
            <a:off x="379563" y="6741590"/>
            <a:ext cx="3506637" cy="900246"/>
          </a:xfrm>
          <a:prstGeom prst="rect">
            <a:avLst/>
          </a:prstGeom>
          <a:noFill/>
        </p:spPr>
        <p:txBody>
          <a:bodyPr wrap="square" rtlCol="0">
            <a:spAutoFit/>
          </a:bodyPr>
          <a:lstStyle/>
          <a:p>
            <a:r>
              <a:rPr lang="en-US" sz="1050" b="1" dirty="0">
                <a:latin typeface="Montserrat" pitchFamily="2" charset="77"/>
              </a:rPr>
              <a:t>A simple ‘thank you’ goes far. </a:t>
            </a:r>
            <a:r>
              <a:rPr lang="en-US" sz="1050" dirty="0">
                <a:latin typeface="Montserrat" pitchFamily="2" charset="77"/>
              </a:rPr>
              <a:t>We work with incredible chefs around the world! Invite your guests</a:t>
            </a:r>
            <a:r>
              <a:rPr lang="en-US" sz="1050" b="1" dirty="0">
                <a:latin typeface="Montserrat" pitchFamily="2" charset="77"/>
              </a:rPr>
              <a:t> </a:t>
            </a:r>
            <a:r>
              <a:rPr lang="en-US" sz="1050" dirty="0">
                <a:latin typeface="Montserrat" pitchFamily="2" charset="77"/>
              </a:rPr>
              <a:t>and clients to read their inspiring stories at </a:t>
            </a:r>
            <a:r>
              <a:rPr lang="en-US" sz="1050" b="1" u="sng" dirty="0">
                <a:latin typeface="Montserrat" pitchFamily="2" charset="77"/>
                <a:hlinkClick r:id="rId3"/>
              </a:rPr>
              <a:t>ChefAppreciationWeek.com</a:t>
            </a:r>
            <a:r>
              <a:rPr lang="en-US" sz="1050" b="1" dirty="0">
                <a:latin typeface="Montserrat" pitchFamily="2" charset="77"/>
              </a:rPr>
              <a:t>. </a:t>
            </a:r>
            <a:r>
              <a:rPr lang="en-US" sz="1050" dirty="0">
                <a:latin typeface="Montserrat" pitchFamily="2" charset="77"/>
              </a:rPr>
              <a:t>Access it with the Marketing QR code. </a:t>
            </a:r>
          </a:p>
        </p:txBody>
      </p:sp>
      <p:sp>
        <p:nvSpPr>
          <p:cNvPr id="8" name="TextBox 7">
            <a:extLst>
              <a:ext uri="{FF2B5EF4-FFF2-40B4-BE49-F238E27FC236}">
                <a16:creationId xmlns:a16="http://schemas.microsoft.com/office/drawing/2014/main" id="{9FA34A9D-0B43-A841-6049-BFDB5058C4C5}"/>
              </a:ext>
            </a:extLst>
          </p:cNvPr>
          <p:cNvSpPr txBox="1"/>
          <p:nvPr/>
        </p:nvSpPr>
        <p:spPr>
          <a:xfrm>
            <a:off x="379563" y="1138219"/>
            <a:ext cx="4328915" cy="5870838"/>
          </a:xfrm>
          <a:prstGeom prst="rect">
            <a:avLst/>
          </a:prstGeom>
          <a:noFill/>
        </p:spPr>
        <p:txBody>
          <a:bodyPr wrap="square" lIns="91440" tIns="45720" rIns="91440" bIns="45720" rtlCol="0" anchor="t">
            <a:spAutoFit/>
          </a:bodyPr>
          <a:lstStyle/>
          <a:p>
            <a:r>
              <a:rPr lang="en-US" sz="4000" dirty="0">
                <a:solidFill>
                  <a:srgbClr val="AF9963"/>
                </a:solidFill>
                <a:latin typeface="Roasted Bailey" panose="02000500000000000000" pitchFamily="2" charset="0"/>
                <a:ea typeface="Brush Script MT" panose="03060802040406070304" pitchFamily="66" charset="-122"/>
                <a:cs typeface="Brush Script MT" panose="03060802040406070304" pitchFamily="66" charset="-122"/>
              </a:rPr>
              <a:t>What?</a:t>
            </a:r>
          </a:p>
          <a:p>
            <a:r>
              <a:rPr lang="en-US" sz="1100" b="1" dirty="0">
                <a:latin typeface="Montserrat" pitchFamily="2" charset="77"/>
              </a:rPr>
              <a:t>Compass Chefs craft moments that matter.</a:t>
            </a:r>
            <a:r>
              <a:rPr lang="en-US" sz="1100" dirty="0">
                <a:latin typeface="Montserrat" pitchFamily="2" charset="77"/>
              </a:rPr>
              <a:t> Working in the world’s most exhilarating kitchens, our chefs are part of a community with endless creativity, genuine comradery and a shared passion to influence something bigger. Whether it’s inspiring students, offering comfort, fueling recovery, supporting seniors, or uniting fans on game day—behind every meal is a connection to remember.</a:t>
            </a:r>
          </a:p>
          <a:p>
            <a:r>
              <a:rPr lang="en-US" sz="4000" dirty="0">
                <a:solidFill>
                  <a:srgbClr val="AF9963"/>
                </a:solidFill>
                <a:latin typeface="Roasted Bailey" panose="02000500000000000000" pitchFamily="2" charset="0"/>
                <a:ea typeface="Brush Script MT" panose="03060802040406070304" pitchFamily="66" charset="-122"/>
                <a:cs typeface="Brush Script MT" panose="03060802040406070304" pitchFamily="66" charset="-122"/>
              </a:rPr>
              <a:t>When?</a:t>
            </a:r>
          </a:p>
          <a:p>
            <a:r>
              <a:rPr lang="en-US" sz="1100" b="1" dirty="0">
                <a:latin typeface="Montserrat" pitchFamily="2" charset="77"/>
              </a:rPr>
              <a:t>September 7-13</a:t>
            </a:r>
            <a:r>
              <a:rPr lang="en-US" sz="1100" b="1" baseline="30000" dirty="0">
                <a:latin typeface="Montserrat" pitchFamily="2" charset="77"/>
              </a:rPr>
              <a:t>th</a:t>
            </a:r>
            <a:r>
              <a:rPr lang="en-US" sz="1100" b="1" dirty="0">
                <a:latin typeface="Montserrat" pitchFamily="2" charset="77"/>
              </a:rPr>
              <a:t> is our 8</a:t>
            </a:r>
            <a:r>
              <a:rPr lang="en-US" sz="1100" b="1" baseline="30000" dirty="0">
                <a:latin typeface="Montserrat" pitchFamily="2" charset="77"/>
              </a:rPr>
              <a:t>th</a:t>
            </a:r>
            <a:r>
              <a:rPr lang="en-US" sz="1100" b="1" dirty="0">
                <a:latin typeface="Montserrat" pitchFamily="2" charset="77"/>
              </a:rPr>
              <a:t> annual Chef Appreciation Week. </a:t>
            </a:r>
            <a:r>
              <a:rPr lang="en-US" sz="1100" dirty="0">
                <a:latin typeface="Montserrat" pitchFamily="2" charset="77"/>
              </a:rPr>
              <a:t>Managers, work with clients and create opportunities to recognize your teams, build stronger connections and have fun! Appreciation is powerful! Celebrate the chef and all the people, FOH and BOH, who make hospitality happen.</a:t>
            </a:r>
            <a:endParaRPr lang="en-US" sz="1000" dirty="0">
              <a:latin typeface="Montserrat" pitchFamily="2" charset="77"/>
            </a:endParaRPr>
          </a:p>
          <a:p>
            <a:r>
              <a:rPr lang="en-US" sz="4000" dirty="0">
                <a:solidFill>
                  <a:srgbClr val="AF9963"/>
                </a:solidFill>
                <a:latin typeface="Roasted Bailey" panose="02000500000000000000" pitchFamily="2" charset="0"/>
                <a:ea typeface="Brush Script MT" panose="03060802040406070304" pitchFamily="66" charset="-122"/>
                <a:cs typeface="Brush Script MT" panose="03060802040406070304" pitchFamily="66" charset="-122"/>
              </a:rPr>
              <a:t>Why Celebrate? </a:t>
            </a:r>
          </a:p>
          <a:p>
            <a:r>
              <a:rPr lang="en-US" sz="1100" b="1" dirty="0">
                <a:latin typeface="Montserrat" pitchFamily="2" charset="77"/>
              </a:rPr>
              <a:t>Recognition fuels performance. </a:t>
            </a:r>
            <a:r>
              <a:rPr lang="en-US" sz="1100" dirty="0">
                <a:latin typeface="Montserrat" pitchFamily="2" charset="77"/>
              </a:rPr>
              <a:t>At every place and stage of life, Compass chefs are proud to be the heart of the house.</a:t>
            </a:r>
            <a:r>
              <a:rPr lang="en-US" sz="1100" b="1" dirty="0">
                <a:latin typeface="Montserrat" pitchFamily="2" charset="77"/>
              </a:rPr>
              <a:t> </a:t>
            </a:r>
            <a:r>
              <a:rPr lang="en-US" sz="1100" dirty="0">
                <a:latin typeface="Montserrat" pitchFamily="2" charset="77"/>
              </a:rPr>
              <a:t>Where teamwork drives excellence and innovation meets purpose, our 200,000+ culinarians worldwide transform food into celebration, comfort, connection </a:t>
            </a:r>
            <a:br>
              <a:rPr lang="en-US" sz="1100" dirty="0">
                <a:latin typeface="Montserrat" pitchFamily="2" charset="77"/>
              </a:rPr>
            </a:br>
            <a:r>
              <a:rPr lang="en-US" sz="1100" dirty="0">
                <a:latin typeface="Montserrat" pitchFamily="2" charset="77"/>
              </a:rPr>
              <a:t>and community. </a:t>
            </a:r>
          </a:p>
          <a:p>
            <a:r>
              <a:rPr lang="en-US" sz="3600" dirty="0">
                <a:solidFill>
                  <a:srgbClr val="AF9963"/>
                </a:solidFill>
                <a:latin typeface="Roasted Bailey" panose="02000500000000000000" pitchFamily="2" charset="0"/>
              </a:rPr>
              <a:t>Share the Website!</a:t>
            </a:r>
          </a:p>
        </p:txBody>
      </p:sp>
      <p:pic>
        <p:nvPicPr>
          <p:cNvPr id="2" name="Picture 1">
            <a:extLst>
              <a:ext uri="{FF2B5EF4-FFF2-40B4-BE49-F238E27FC236}">
                <a16:creationId xmlns:a16="http://schemas.microsoft.com/office/drawing/2014/main" id="{6B2C0CDF-4602-CFBB-814E-9A4C7E47AF3B}"/>
              </a:ext>
            </a:extLst>
          </p:cNvPr>
          <p:cNvPicPr>
            <a:picLocks noChangeAspect="1"/>
          </p:cNvPicPr>
          <p:nvPr/>
        </p:nvPicPr>
        <p:blipFill>
          <a:blip r:embed="rId4"/>
          <a:stretch>
            <a:fillRect/>
          </a:stretch>
        </p:blipFill>
        <p:spPr>
          <a:xfrm>
            <a:off x="379563" y="7797652"/>
            <a:ext cx="1299949" cy="1299949"/>
          </a:xfrm>
          <a:prstGeom prst="rect">
            <a:avLst/>
          </a:prstGeom>
        </p:spPr>
      </p:pic>
      <p:pic>
        <p:nvPicPr>
          <p:cNvPr id="12" name="Picture 11">
            <a:extLst>
              <a:ext uri="{FF2B5EF4-FFF2-40B4-BE49-F238E27FC236}">
                <a16:creationId xmlns:a16="http://schemas.microsoft.com/office/drawing/2014/main" id="{0937D8B4-0499-37C5-F3DD-0E92AADB097B}"/>
              </a:ext>
            </a:extLst>
          </p:cNvPr>
          <p:cNvPicPr>
            <a:picLocks noChangeAspect="1"/>
          </p:cNvPicPr>
          <p:nvPr/>
        </p:nvPicPr>
        <p:blipFill>
          <a:blip r:embed="rId5"/>
          <a:stretch>
            <a:fillRect/>
          </a:stretch>
        </p:blipFill>
        <p:spPr>
          <a:xfrm rot="577445">
            <a:off x="4608989" y="5621369"/>
            <a:ext cx="2623361" cy="334538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9F36353-CBD0-33F6-3BE0-2A77799609B6}"/>
              </a:ext>
            </a:extLst>
          </p:cNvPr>
          <p:cNvPicPr>
            <a:picLocks noChangeAspect="1"/>
          </p:cNvPicPr>
          <p:nvPr/>
        </p:nvPicPr>
        <p:blipFill>
          <a:blip r:embed="rId6"/>
          <a:stretch>
            <a:fillRect/>
          </a:stretch>
        </p:blipFill>
        <p:spPr>
          <a:xfrm rot="20980959">
            <a:off x="4515410" y="3749746"/>
            <a:ext cx="2057400" cy="2057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2766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7A6107-D126-CC77-F01B-1DE6C74538A9}"/>
              </a:ext>
            </a:extLst>
          </p:cNvPr>
          <p:cNvSpPr txBox="1"/>
          <p:nvPr/>
        </p:nvSpPr>
        <p:spPr>
          <a:xfrm>
            <a:off x="242731" y="1059760"/>
            <a:ext cx="3918074" cy="7925246"/>
          </a:xfrm>
          <a:prstGeom prst="rect">
            <a:avLst/>
          </a:prstGeom>
          <a:noFill/>
        </p:spPr>
        <p:txBody>
          <a:bodyPr wrap="square" rtlCol="0">
            <a:spAutoFit/>
          </a:bodyPr>
          <a:lstStyle/>
          <a:p>
            <a:r>
              <a:rPr lang="en-US" sz="4000" dirty="0">
                <a:solidFill>
                  <a:srgbClr val="AF9963"/>
                </a:solidFill>
                <a:latin typeface="Roasted Bailey" panose="02000500000000000000" pitchFamily="2" charset="0"/>
                <a:ea typeface="Brush Script MT" panose="03060802040406070304" pitchFamily="66" charset="-122"/>
                <a:cs typeface="Brush Script MT" panose="03060802040406070304" pitchFamily="66" charset="-122"/>
              </a:rPr>
              <a:t>Celebrate in Cafe</a:t>
            </a:r>
          </a:p>
          <a:p>
            <a:r>
              <a:rPr lang="en-US" sz="1050" b="1" dirty="0">
                <a:latin typeface="Montserrat" pitchFamily="2" charset="77"/>
              </a:rPr>
              <a:t>Gratitude builds great teams. </a:t>
            </a:r>
            <a:r>
              <a:rPr lang="en-US" sz="1050" dirty="0">
                <a:latin typeface="Montserrat" pitchFamily="2" charset="77"/>
              </a:rPr>
              <a:t>Create visible “Appreciation Stations” or Shoutout Boards that encourage clients, customers and team members to show the love. </a:t>
            </a:r>
          </a:p>
          <a:p>
            <a:endParaRPr lang="en-US" sz="400" b="1" dirty="0">
              <a:solidFill>
                <a:srgbClr val="AF9963"/>
              </a:solidFill>
              <a:latin typeface="Century Gothic" panose="020B0502020202020204" pitchFamily="34" charset="0"/>
            </a:endParaRPr>
          </a:p>
          <a:p>
            <a:r>
              <a:rPr lang="en-US" sz="2400" b="1" dirty="0">
                <a:solidFill>
                  <a:srgbClr val="AF9963"/>
                </a:solidFill>
                <a:latin typeface="AlternateGotNo1D" pitchFamily="2" charset="77"/>
              </a:rPr>
              <a:t>ACTIVITY MARKETING</a:t>
            </a:r>
          </a:p>
          <a:p>
            <a:r>
              <a:rPr lang="en-US" sz="1050" b="1" dirty="0">
                <a:solidFill>
                  <a:srgbClr val="A69161"/>
                </a:solidFill>
                <a:latin typeface="Montserrat" pitchFamily="2" charset="77"/>
              </a:rPr>
              <a:t>Have fun getting to know your co-workers. </a:t>
            </a:r>
          </a:p>
          <a:p>
            <a:endParaRPr lang="en-US" sz="1050" dirty="0">
              <a:latin typeface="Montserrat" pitchFamily="2" charset="77"/>
            </a:endParaRPr>
          </a:p>
          <a:p>
            <a:pPr lvl="1"/>
            <a:r>
              <a:rPr lang="en-US" sz="1050" b="1" dirty="0">
                <a:latin typeface="Montserrat" pitchFamily="2" charset="77"/>
              </a:rPr>
              <a:t>Together at the Table: </a:t>
            </a:r>
            <a:r>
              <a:rPr lang="en-US" sz="1050" dirty="0">
                <a:latin typeface="Montserrat" pitchFamily="2" charset="77"/>
              </a:rPr>
              <a:t>Host a family meal before or after service with kitchen and front-of-house employees to create a moment of connection, culture and community.</a:t>
            </a:r>
          </a:p>
          <a:p>
            <a:pPr lvl="2"/>
            <a:endParaRPr lang="en-US" sz="300" b="1" dirty="0">
              <a:latin typeface="Montserrat" pitchFamily="2" charset="77"/>
            </a:endParaRPr>
          </a:p>
          <a:p>
            <a:pPr lvl="2"/>
            <a:r>
              <a:rPr lang="en-US" sz="1050" b="1" dirty="0">
                <a:latin typeface="Montserrat" pitchFamily="2" charset="77"/>
              </a:rPr>
              <a:t>Bonus Material:</a:t>
            </a:r>
            <a:r>
              <a:rPr lang="en-US" sz="1050" dirty="0">
                <a:latin typeface="Montserrat" pitchFamily="2" charset="77"/>
              </a:rPr>
              <a:t> </a:t>
            </a:r>
          </a:p>
          <a:p>
            <a:pPr lvl="2"/>
            <a:r>
              <a:rPr lang="en-US" sz="1050" dirty="0">
                <a:latin typeface="Montserrat" pitchFamily="2" charset="77"/>
              </a:rPr>
              <a:t>Invite your client to hand out </a:t>
            </a:r>
            <a:r>
              <a:rPr lang="en-US" sz="1050" b="1" i="1" dirty="0">
                <a:latin typeface="Montserrat" pitchFamily="2" charset="77"/>
              </a:rPr>
              <a:t>“Certificates of Appreciation” </a:t>
            </a:r>
            <a:r>
              <a:rPr lang="en-US" sz="1050" dirty="0">
                <a:latin typeface="Montserrat" pitchFamily="2" charset="77"/>
              </a:rPr>
              <a:t>Ask each team member to say one thing they appreciate about Chef.</a:t>
            </a:r>
          </a:p>
          <a:p>
            <a:pPr lvl="2"/>
            <a:endParaRPr lang="en-US" sz="700" dirty="0">
              <a:latin typeface="Montserrat" pitchFamily="2" charset="77"/>
            </a:endParaRPr>
          </a:p>
          <a:p>
            <a:pPr lvl="1"/>
            <a:r>
              <a:rPr lang="en-US" sz="1050" b="1" dirty="0">
                <a:latin typeface="Montserrat" pitchFamily="2" charset="77"/>
              </a:rPr>
              <a:t>Give the Gift of Merch! </a:t>
            </a:r>
            <a:r>
              <a:rPr lang="en-US" sz="1050" dirty="0">
                <a:latin typeface="Montserrat" pitchFamily="2" charset="77"/>
              </a:rPr>
              <a:t>Limited edition Chef Life hats are available for purchase. Your entire team can wear them all week!</a:t>
            </a:r>
          </a:p>
          <a:p>
            <a:pPr lvl="1"/>
            <a:endParaRPr lang="en-US" sz="700" dirty="0">
              <a:latin typeface="Montserrat" pitchFamily="2" charset="77"/>
            </a:endParaRPr>
          </a:p>
          <a:p>
            <a:pPr lvl="1"/>
            <a:r>
              <a:rPr lang="en-US" sz="1050" b="1" dirty="0">
                <a:latin typeface="Montserrat" pitchFamily="2" charset="77"/>
              </a:rPr>
              <a:t>Chef Specials:</a:t>
            </a:r>
            <a:r>
              <a:rPr lang="en-US" sz="1050" dirty="0">
                <a:latin typeface="Montserrat" pitchFamily="2" charset="77"/>
              </a:rPr>
              <a:t> Every Chef has a signature dish, and this is the week to let it shine! Promote your chefs, their favorite recipes and the story behind the meal.</a:t>
            </a:r>
          </a:p>
          <a:p>
            <a:pPr lvl="1"/>
            <a:r>
              <a:rPr lang="en-US" sz="700" dirty="0">
                <a:latin typeface="Montserrat" pitchFamily="2" charset="77"/>
              </a:rPr>
              <a:t> </a:t>
            </a:r>
          </a:p>
          <a:p>
            <a:pPr lvl="1"/>
            <a:r>
              <a:rPr lang="en-US" sz="1050" b="1" dirty="0">
                <a:latin typeface="Montserrat" pitchFamily="2" charset="77"/>
              </a:rPr>
              <a:t>You’re a Rockstar! Appreciation Cards: </a:t>
            </a:r>
          </a:p>
          <a:p>
            <a:pPr lvl="1"/>
            <a:r>
              <a:rPr lang="en-US" sz="1050" dirty="0">
                <a:latin typeface="Montserrat" pitchFamily="2" charset="77"/>
              </a:rPr>
              <a:t>Create a display with marketing, pens and cards and encourage guests to share their compliments. These are great to read at preservice or family meal! </a:t>
            </a:r>
          </a:p>
          <a:p>
            <a:pPr lvl="1"/>
            <a:endParaRPr lang="en-US" sz="700" dirty="0">
              <a:latin typeface="Montserrat" pitchFamily="2" charset="77"/>
            </a:endParaRPr>
          </a:p>
          <a:p>
            <a:pPr lvl="1"/>
            <a:r>
              <a:rPr lang="en-US" sz="1050" b="1" dirty="0">
                <a:latin typeface="Montserrat" pitchFamily="2" charset="77"/>
              </a:rPr>
              <a:t>Great Women Inspire: </a:t>
            </a:r>
            <a:r>
              <a:rPr lang="en-US" sz="1050" dirty="0">
                <a:latin typeface="Montserrat" pitchFamily="2" charset="77"/>
              </a:rPr>
              <a:t>Use the template to Showcase female chefs and inspire the next generation, reinforcing culinary excellence comes from skill, creativity and passion.</a:t>
            </a:r>
          </a:p>
          <a:p>
            <a:pPr lvl="1"/>
            <a:endParaRPr lang="en-US" sz="700" dirty="0">
              <a:latin typeface="Montserrat" pitchFamily="2" charset="77"/>
            </a:endParaRPr>
          </a:p>
          <a:p>
            <a:pPr lvl="1"/>
            <a:r>
              <a:rPr lang="en-US" sz="1050" b="1" dirty="0">
                <a:latin typeface="Montserrat" pitchFamily="2" charset="77"/>
              </a:rPr>
              <a:t>Nudge &amp; </a:t>
            </a:r>
            <a:r>
              <a:rPr lang="en-US" sz="1050" b="1" dirty="0" err="1">
                <a:latin typeface="Montserrat" pitchFamily="2" charset="77"/>
              </a:rPr>
              <a:t>Axonify</a:t>
            </a:r>
            <a:r>
              <a:rPr lang="en-US" sz="1050" b="1" dirty="0">
                <a:latin typeface="Montserrat" pitchFamily="2" charset="77"/>
              </a:rPr>
              <a:t>: </a:t>
            </a:r>
            <a:r>
              <a:rPr lang="en-US" sz="1050" dirty="0">
                <a:latin typeface="Montserrat" pitchFamily="2" charset="77"/>
              </a:rPr>
              <a:t>Recognition is a ripple effect. Use pins and Spark sessions to shout out your people.</a:t>
            </a:r>
          </a:p>
          <a:p>
            <a:pPr lvl="1"/>
            <a:endParaRPr lang="en-US" sz="700" dirty="0">
              <a:latin typeface="Montserrat" pitchFamily="2" charset="77"/>
            </a:endParaRPr>
          </a:p>
          <a:p>
            <a:pPr lvl="1"/>
            <a:r>
              <a:rPr lang="en-US" sz="1050" b="1" dirty="0">
                <a:latin typeface="Montserrat" pitchFamily="2" charset="77"/>
              </a:rPr>
              <a:t>Fun Fact:</a:t>
            </a:r>
            <a:r>
              <a:rPr lang="en-US" sz="1050" dirty="0">
                <a:latin typeface="Montserrat" pitchFamily="2" charset="77"/>
              </a:rPr>
              <a:t> Use the template to share a passion about each team member and post for co-workers and guests to see.</a:t>
            </a:r>
          </a:p>
        </p:txBody>
      </p:sp>
      <p:pic>
        <p:nvPicPr>
          <p:cNvPr id="16" name="Picture 15">
            <a:extLst>
              <a:ext uri="{FF2B5EF4-FFF2-40B4-BE49-F238E27FC236}">
                <a16:creationId xmlns:a16="http://schemas.microsoft.com/office/drawing/2014/main" id="{DE0F80D6-B826-4D69-5750-600BAFE93FA1}"/>
              </a:ext>
            </a:extLst>
          </p:cNvPr>
          <p:cNvPicPr>
            <a:picLocks noChangeAspect="1"/>
          </p:cNvPicPr>
          <p:nvPr/>
        </p:nvPicPr>
        <p:blipFill>
          <a:blip r:embed="rId3"/>
          <a:srcRect l="2235" t="3432" r="2814" b="8073"/>
          <a:stretch>
            <a:fillRect/>
          </a:stretch>
        </p:blipFill>
        <p:spPr>
          <a:xfrm rot="565028">
            <a:off x="5157944" y="2946867"/>
            <a:ext cx="2384136" cy="1488186"/>
          </a:xfrm>
          <a:prstGeom prst="rect">
            <a:avLst/>
          </a:prstGeom>
          <a:ln>
            <a:solidFill>
              <a:schemeClr val="bg2">
                <a:lumMod val="10000"/>
              </a:schemeClr>
            </a:solidFill>
          </a:ln>
        </p:spPr>
      </p:pic>
      <p:pic>
        <p:nvPicPr>
          <p:cNvPr id="5" name="Picture 4">
            <a:extLst>
              <a:ext uri="{FF2B5EF4-FFF2-40B4-BE49-F238E27FC236}">
                <a16:creationId xmlns:a16="http://schemas.microsoft.com/office/drawing/2014/main" id="{3A8AAC9A-B2CA-C56C-52CB-8EF8A611B08D}"/>
              </a:ext>
            </a:extLst>
          </p:cNvPr>
          <p:cNvPicPr>
            <a:picLocks noChangeAspect="1"/>
          </p:cNvPicPr>
          <p:nvPr/>
        </p:nvPicPr>
        <p:blipFill>
          <a:blip r:embed="rId4"/>
          <a:srcRect l="5432" t="8807" r="5748" b="11277"/>
          <a:stretch>
            <a:fillRect/>
          </a:stretch>
        </p:blipFill>
        <p:spPr>
          <a:xfrm rot="21093814">
            <a:off x="4059615" y="1361106"/>
            <a:ext cx="1993063" cy="1134498"/>
          </a:xfrm>
          <a:prstGeom prst="rect">
            <a:avLst/>
          </a:prstGeom>
          <a:ln>
            <a:solidFill>
              <a:schemeClr val="bg2">
                <a:lumMod val="10000"/>
              </a:schemeClr>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210B0955-BC94-3FD7-8499-91AFB2066CCC}"/>
              </a:ext>
            </a:extLst>
          </p:cNvPr>
          <p:cNvGrpSpPr/>
          <p:nvPr/>
        </p:nvGrpSpPr>
        <p:grpSpPr>
          <a:xfrm>
            <a:off x="4448388" y="3921080"/>
            <a:ext cx="2072986" cy="2685691"/>
            <a:chOff x="4426003" y="4327248"/>
            <a:chExt cx="2072986" cy="2685691"/>
          </a:xfrm>
        </p:grpSpPr>
        <p:pic>
          <p:nvPicPr>
            <p:cNvPr id="18" name="Picture 17" descr="A close-up of a card&#10;&#10;AI-generated content may be incorrect.">
              <a:extLst>
                <a:ext uri="{FF2B5EF4-FFF2-40B4-BE49-F238E27FC236}">
                  <a16:creationId xmlns:a16="http://schemas.microsoft.com/office/drawing/2014/main" id="{F4518FBA-A983-7511-FF83-F672B69C42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1208093">
              <a:off x="4426003" y="4327248"/>
              <a:ext cx="2072986" cy="2685691"/>
            </a:xfrm>
            <a:prstGeom prst="rect">
              <a:avLst/>
            </a:prstGeom>
            <a:ln>
              <a:solidFill>
                <a:schemeClr val="bg2">
                  <a:lumMod val="10000"/>
                </a:schemeClr>
              </a:solidFill>
            </a:ln>
          </p:spPr>
        </p:pic>
        <p:pic>
          <p:nvPicPr>
            <p:cNvPr id="23" name="Picture 22" descr="A person in a chef's coat&#10;&#10;AI-generated content may be incorrect.">
              <a:extLst>
                <a:ext uri="{FF2B5EF4-FFF2-40B4-BE49-F238E27FC236}">
                  <a16:creationId xmlns:a16="http://schemas.microsoft.com/office/drawing/2014/main" id="{9D38EEC9-B16D-7277-F855-43FBD696E573}"/>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21174359">
              <a:off x="4620025" y="5800474"/>
              <a:ext cx="864470" cy="933694"/>
            </a:xfrm>
            <a:prstGeom prst="rect">
              <a:avLst/>
            </a:prstGeom>
          </p:spPr>
        </p:pic>
      </p:grpSp>
      <p:grpSp>
        <p:nvGrpSpPr>
          <p:cNvPr id="2" name="Group 1">
            <a:extLst>
              <a:ext uri="{FF2B5EF4-FFF2-40B4-BE49-F238E27FC236}">
                <a16:creationId xmlns:a16="http://schemas.microsoft.com/office/drawing/2014/main" id="{11A51752-166A-1472-EB58-F7BA17731E50}"/>
              </a:ext>
            </a:extLst>
          </p:cNvPr>
          <p:cNvGrpSpPr/>
          <p:nvPr/>
        </p:nvGrpSpPr>
        <p:grpSpPr>
          <a:xfrm>
            <a:off x="5365377" y="6377405"/>
            <a:ext cx="1969270" cy="2551320"/>
            <a:chOff x="5378996" y="6495877"/>
            <a:chExt cx="1969270" cy="2551320"/>
          </a:xfrm>
        </p:grpSpPr>
        <p:pic>
          <p:nvPicPr>
            <p:cNvPr id="20" name="Picture 19" descr="A close-up of a person's face&#10;&#10;AI-generated content may be incorrect.">
              <a:extLst>
                <a:ext uri="{FF2B5EF4-FFF2-40B4-BE49-F238E27FC236}">
                  <a16:creationId xmlns:a16="http://schemas.microsoft.com/office/drawing/2014/main" id="{F4577FA8-CA87-F882-9DC4-679297D335F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496521">
              <a:off x="5378996" y="6495877"/>
              <a:ext cx="1969270" cy="2551320"/>
            </a:xfrm>
            <a:prstGeom prst="rect">
              <a:avLst/>
            </a:prstGeom>
            <a:ln>
              <a:solidFill>
                <a:schemeClr val="bg2">
                  <a:lumMod val="10000"/>
                </a:schemeClr>
              </a:solidFill>
            </a:ln>
          </p:spPr>
        </p:pic>
        <p:pic>
          <p:nvPicPr>
            <p:cNvPr id="21" name="Picture 20" descr="A person in a white coat&#10;&#10;Description automatically generated with low confidence">
              <a:extLst>
                <a:ext uri="{FF2B5EF4-FFF2-40B4-BE49-F238E27FC236}">
                  <a16:creationId xmlns:a16="http://schemas.microsoft.com/office/drawing/2014/main" id="{8E84BCEE-9C7F-1E15-DA3A-7D5E501B8430}"/>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rot="518081">
              <a:off x="5547366" y="7178188"/>
              <a:ext cx="814248" cy="893852"/>
            </a:xfrm>
            <a:prstGeom prst="rect">
              <a:avLst/>
            </a:prstGeom>
          </p:spPr>
        </p:pic>
      </p:grpSp>
      <p:pic>
        <p:nvPicPr>
          <p:cNvPr id="4" name="Picture 3" descr="A black hat with gold text&#10;&#10;AI-generated content may be incorrect.">
            <a:extLst>
              <a:ext uri="{FF2B5EF4-FFF2-40B4-BE49-F238E27FC236}">
                <a16:creationId xmlns:a16="http://schemas.microsoft.com/office/drawing/2014/main" id="{1D42DCA4-3863-1FFA-EBC3-78E059BEB96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61694">
            <a:off x="3871268" y="648452"/>
            <a:ext cx="4984724" cy="3275676"/>
          </a:xfrm>
          <a:prstGeom prst="rect">
            <a:avLst/>
          </a:prstGeom>
        </p:spPr>
      </p:pic>
      <p:pic>
        <p:nvPicPr>
          <p:cNvPr id="8" name="Picture 7" descr="A logo of a muscle arm and a star&#10;&#10;AI-generated content may be incorrect.">
            <a:extLst>
              <a:ext uri="{FF2B5EF4-FFF2-40B4-BE49-F238E27FC236}">
                <a16:creationId xmlns:a16="http://schemas.microsoft.com/office/drawing/2014/main" id="{B9F6A580-2F2E-EACD-FAF3-98501120F56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20840723">
            <a:off x="3892967" y="7498007"/>
            <a:ext cx="1832316" cy="18323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136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9A1FA0-1EAC-4CBA-E0F2-0474030617A5}"/>
              </a:ext>
            </a:extLst>
          </p:cNvPr>
          <p:cNvSpPr txBox="1"/>
          <p:nvPr/>
        </p:nvSpPr>
        <p:spPr>
          <a:xfrm>
            <a:off x="298425" y="1214237"/>
            <a:ext cx="7473975" cy="5294655"/>
          </a:xfrm>
          <a:prstGeom prst="rect">
            <a:avLst/>
          </a:prstGeom>
          <a:noFill/>
        </p:spPr>
        <p:txBody>
          <a:bodyPr wrap="square" rtlCol="0">
            <a:spAutoFit/>
          </a:bodyPr>
          <a:lstStyle/>
          <a:p>
            <a:r>
              <a:rPr lang="en-US" sz="4000" dirty="0">
                <a:solidFill>
                  <a:srgbClr val="AF9963"/>
                </a:solidFill>
                <a:latin typeface="Roasted Bailey" panose="02000500000000000000" pitchFamily="2" charset="0"/>
              </a:rPr>
              <a:t>Client Involvement </a:t>
            </a:r>
          </a:p>
          <a:p>
            <a:r>
              <a:rPr lang="en-US" sz="1050" b="1" dirty="0">
                <a:solidFill>
                  <a:srgbClr val="A69161"/>
                </a:solidFill>
                <a:latin typeface="Montserrat" pitchFamily="2" charset="77"/>
              </a:rPr>
              <a:t>Recognizing Talent Certificates</a:t>
            </a:r>
            <a:r>
              <a:rPr lang="en-US" sz="1050" dirty="0">
                <a:solidFill>
                  <a:srgbClr val="A69161"/>
                </a:solidFill>
                <a:latin typeface="Montserrat" pitchFamily="2" charset="77"/>
              </a:rPr>
              <a:t> are even </a:t>
            </a:r>
          </a:p>
          <a:p>
            <a:r>
              <a:rPr lang="en-US" sz="1050" dirty="0">
                <a:solidFill>
                  <a:srgbClr val="A69161"/>
                </a:solidFill>
                <a:latin typeface="Montserrat" pitchFamily="2" charset="77"/>
              </a:rPr>
              <a:t>more meaningful if clients join in.</a:t>
            </a:r>
          </a:p>
          <a:p>
            <a:pPr lvl="1">
              <a:lnSpc>
                <a:spcPct val="150000"/>
              </a:lnSpc>
            </a:pPr>
            <a:r>
              <a:rPr lang="en-US" sz="1050" b="1" dirty="0">
                <a:latin typeface="Montserrat" pitchFamily="2" charset="77"/>
              </a:rPr>
              <a:t>Invite your client </a:t>
            </a:r>
            <a:r>
              <a:rPr lang="en-US" sz="1050" dirty="0">
                <a:latin typeface="Montserrat" pitchFamily="2" charset="77"/>
              </a:rPr>
              <a:t>to stop by the Café or preservice </a:t>
            </a:r>
          </a:p>
          <a:p>
            <a:pPr lvl="1">
              <a:lnSpc>
                <a:spcPct val="150000"/>
              </a:lnSpc>
            </a:pPr>
            <a:r>
              <a:rPr lang="en-US" sz="1050" dirty="0">
                <a:latin typeface="Montserrat" pitchFamily="2" charset="77"/>
              </a:rPr>
              <a:t>meeting to thank the team.</a:t>
            </a:r>
          </a:p>
          <a:p>
            <a:pPr lvl="1"/>
            <a:r>
              <a:rPr lang="en-US" sz="1050" b="1" dirty="0">
                <a:latin typeface="Montserrat" pitchFamily="2" charset="77"/>
              </a:rPr>
              <a:t>An “Invitation to participate” </a:t>
            </a:r>
            <a:r>
              <a:rPr lang="en-US" sz="1050" dirty="0">
                <a:latin typeface="Montserrat" pitchFamily="2" charset="77"/>
              </a:rPr>
              <a:t>email template </a:t>
            </a:r>
          </a:p>
          <a:p>
            <a:pPr lvl="1"/>
            <a:r>
              <a:rPr lang="en-US" sz="1050" dirty="0">
                <a:latin typeface="Montserrat" pitchFamily="2" charset="77"/>
              </a:rPr>
              <a:t>and QBR Slide are on </a:t>
            </a:r>
            <a:r>
              <a:rPr lang="en-US" sz="1050" b="1" u="sng" dirty="0" err="1">
                <a:solidFill>
                  <a:schemeClr val="accent5">
                    <a:lumMod val="75000"/>
                  </a:schemeClr>
                </a:solidFill>
                <a:latin typeface="Montserrat" pitchFamily="2" charset="77"/>
              </a:rPr>
              <a:t>MyCompass</a:t>
            </a:r>
            <a:r>
              <a:rPr lang="en-US" sz="1050" dirty="0">
                <a:latin typeface="Montserrat" pitchFamily="2" charset="77"/>
              </a:rPr>
              <a:t> to get you started.</a:t>
            </a:r>
            <a:endParaRPr lang="en-US" sz="1200" dirty="0">
              <a:latin typeface="Century Gothic" panose="020B0502020202020204" pitchFamily="34" charset="0"/>
            </a:endParaRPr>
          </a:p>
          <a:p>
            <a:pPr>
              <a:lnSpc>
                <a:spcPts val="3500"/>
              </a:lnSpc>
            </a:pPr>
            <a:endParaRPr lang="en-US" sz="4000" dirty="0">
              <a:solidFill>
                <a:srgbClr val="AF9963"/>
              </a:solidFill>
              <a:latin typeface="Roasted Bailey" panose="02000500000000000000" pitchFamily="2" charset="0"/>
            </a:endParaRPr>
          </a:p>
          <a:p>
            <a:pPr>
              <a:lnSpc>
                <a:spcPts val="3500"/>
              </a:lnSpc>
            </a:pPr>
            <a:r>
              <a:rPr lang="en-US" sz="4000" dirty="0">
                <a:solidFill>
                  <a:srgbClr val="AF9963"/>
                </a:solidFill>
                <a:latin typeface="Roasted Bailey" panose="02000500000000000000" pitchFamily="2" charset="0"/>
              </a:rPr>
              <a:t>Celebrate on Social Media</a:t>
            </a:r>
          </a:p>
          <a:p>
            <a:pPr marL="171450" lvl="0" indent="-171450">
              <a:buFont typeface="Arial" panose="020B0604020202020204" pitchFamily="34" charset="0"/>
              <a:buChar char="•"/>
            </a:pPr>
            <a:r>
              <a:rPr lang="en-US" sz="1050" dirty="0">
                <a:latin typeface="Montserrat" pitchFamily="2" charset="77"/>
              </a:rPr>
              <a:t>Include </a:t>
            </a:r>
            <a:r>
              <a:rPr lang="en-US" sz="1050" b="1" dirty="0">
                <a:latin typeface="Montserrat" pitchFamily="2" charset="77"/>
              </a:rPr>
              <a:t>#</a:t>
            </a:r>
            <a:r>
              <a:rPr lang="en-US" sz="1050" b="1" dirty="0" err="1">
                <a:latin typeface="Montserrat" pitchFamily="2" charset="77"/>
              </a:rPr>
              <a:t>ChefAppreciationWeek</a:t>
            </a:r>
            <a:endParaRPr lang="en-US" sz="1050" b="1" dirty="0">
              <a:latin typeface="Montserrat" pitchFamily="2" charset="77"/>
            </a:endParaRPr>
          </a:p>
          <a:p>
            <a:pPr marL="171450" lvl="0" indent="-171450">
              <a:buFont typeface="Arial" panose="020B0604020202020204" pitchFamily="34" charset="0"/>
              <a:buChar char="•"/>
            </a:pPr>
            <a:r>
              <a:rPr lang="en-US" sz="1050" dirty="0">
                <a:latin typeface="Montserrat" pitchFamily="2" charset="77"/>
              </a:rPr>
              <a:t>Instagram and TikTok: Search </a:t>
            </a:r>
            <a:r>
              <a:rPr lang="en-US" sz="1050" b="1" dirty="0">
                <a:latin typeface="Montserrat" pitchFamily="2" charset="77"/>
              </a:rPr>
              <a:t>“</a:t>
            </a:r>
            <a:r>
              <a:rPr lang="en-US" sz="1050" b="1" dirty="0" err="1">
                <a:latin typeface="Montserrat" pitchFamily="2" charset="77"/>
              </a:rPr>
              <a:t>ChefAppreciationWeek</a:t>
            </a:r>
            <a:r>
              <a:rPr lang="en-US" sz="1050" b="1" dirty="0">
                <a:latin typeface="Montserrat" pitchFamily="2" charset="77"/>
              </a:rPr>
              <a:t>” </a:t>
            </a:r>
            <a:r>
              <a:rPr lang="en-US" sz="1050" dirty="0">
                <a:latin typeface="Montserrat" pitchFamily="2" charset="77"/>
              </a:rPr>
              <a:t>to add stickers to your post.</a:t>
            </a:r>
            <a:r>
              <a:rPr lang="en-US" sz="1050" b="1" dirty="0">
                <a:latin typeface="Montserrat" pitchFamily="2" charset="77"/>
              </a:rPr>
              <a:t> </a:t>
            </a:r>
            <a:endParaRPr lang="en-US" sz="1050" dirty="0">
              <a:latin typeface="Montserrat" pitchFamily="2" charset="77"/>
            </a:endParaRPr>
          </a:p>
          <a:p>
            <a:pPr marL="171450" lvl="0" indent="-171450">
              <a:buFont typeface="Arial" panose="020B0604020202020204" pitchFamily="34" charset="0"/>
              <a:buChar char="•"/>
            </a:pPr>
            <a:r>
              <a:rPr lang="en-US" sz="1050" dirty="0">
                <a:latin typeface="Montserrat" pitchFamily="2" charset="77"/>
              </a:rPr>
              <a:t>Tag your sector for a bigger audience</a:t>
            </a:r>
          </a:p>
          <a:p>
            <a:pPr marL="171450" lvl="0" indent="-171450">
              <a:buFont typeface="Arial" panose="020B0604020202020204" pitchFamily="34" charset="0"/>
              <a:buChar char="•"/>
            </a:pPr>
            <a:r>
              <a:rPr lang="en-US" sz="1050" dirty="0">
                <a:latin typeface="Montserrat" pitchFamily="2" charset="77"/>
              </a:rPr>
              <a:t>Capture Chef’s personal and professional life in a photo series</a:t>
            </a:r>
          </a:p>
          <a:p>
            <a:pPr marL="171450" lvl="0" indent="-171450">
              <a:buFont typeface="Arial" panose="020B0604020202020204" pitchFamily="34" charset="0"/>
              <a:buChar char="•"/>
            </a:pPr>
            <a:r>
              <a:rPr lang="en-US" sz="1050" dirty="0">
                <a:latin typeface="Montserrat" pitchFamily="2" charset="77"/>
              </a:rPr>
              <a:t>Post each day during the week</a:t>
            </a:r>
          </a:p>
          <a:p>
            <a:pPr marL="171450" lvl="0" indent="-171450">
              <a:buFont typeface="Arial" panose="020B0604020202020204" pitchFamily="34" charset="0"/>
              <a:buChar char="•"/>
            </a:pPr>
            <a:r>
              <a:rPr lang="en-US" sz="1050" dirty="0">
                <a:latin typeface="Montserrat" pitchFamily="2" charset="77"/>
              </a:rPr>
              <a:t>Pre-designed images and </a:t>
            </a:r>
            <a:r>
              <a:rPr lang="en-US" sz="1050" b="1" u="sng" dirty="0">
                <a:solidFill>
                  <a:schemeClr val="accent5">
                    <a:lumMod val="75000"/>
                  </a:schemeClr>
                </a:solidFill>
                <a:latin typeface="Montserrat" pitchFamily="2" charset="77"/>
                <a:hlinkClick r:id="rId5">
                  <a:extLst>
                    <a:ext uri="{A12FA001-AC4F-418D-AE19-62706E023703}">
                      <ahyp:hlinkClr xmlns:ahyp="http://schemas.microsoft.com/office/drawing/2018/hyperlinkcolor" val="tx"/>
                    </a:ext>
                  </a:extLst>
                </a:hlinkClick>
              </a:rPr>
              <a:t>Canva Template</a:t>
            </a:r>
            <a:r>
              <a:rPr lang="en-US" sz="1050" b="1" dirty="0">
                <a:solidFill>
                  <a:schemeClr val="accent5">
                    <a:lumMod val="75000"/>
                  </a:schemeClr>
                </a:solidFill>
                <a:latin typeface="Montserrat" pitchFamily="2" charset="77"/>
              </a:rPr>
              <a:t> </a:t>
            </a:r>
            <a:r>
              <a:rPr lang="en-US" sz="1050" dirty="0">
                <a:latin typeface="Montserrat" pitchFamily="2" charset="77"/>
              </a:rPr>
              <a:t>are available</a:t>
            </a:r>
          </a:p>
          <a:p>
            <a:r>
              <a:rPr lang="en-US" sz="1050" dirty="0">
                <a:latin typeface="Montserrat" pitchFamily="2" charset="77"/>
              </a:rPr>
              <a:t> </a:t>
            </a:r>
          </a:p>
          <a:p>
            <a:r>
              <a:rPr lang="en-US" sz="1050" b="1" dirty="0">
                <a:latin typeface="Montserrat" pitchFamily="2" charset="77"/>
              </a:rPr>
              <a:t>Chef Q&amp;A Short Videos: </a:t>
            </a:r>
          </a:p>
          <a:p>
            <a:r>
              <a:rPr lang="en-US" sz="1050" dirty="0">
                <a:solidFill>
                  <a:srgbClr val="A69161"/>
                </a:solidFill>
                <a:latin typeface="Montserrat" pitchFamily="2" charset="77"/>
              </a:rPr>
              <a:t>Ask your chef a question and turn it into a video. Ideas:</a:t>
            </a:r>
          </a:p>
          <a:p>
            <a:pPr marL="171450" lvl="0" indent="-171450">
              <a:lnSpc>
                <a:spcPct val="150000"/>
              </a:lnSpc>
              <a:buFont typeface="Arial" panose="020B0604020202020204" pitchFamily="34" charset="0"/>
              <a:buChar char="•"/>
            </a:pPr>
            <a:r>
              <a:rPr lang="en-US" sz="1050" dirty="0">
                <a:latin typeface="Montserrat" pitchFamily="2" charset="77"/>
              </a:rPr>
              <a:t>What do you love about being a chef?</a:t>
            </a:r>
          </a:p>
          <a:p>
            <a:pPr marL="171450" lvl="0" indent="-171450">
              <a:lnSpc>
                <a:spcPct val="150000"/>
              </a:lnSpc>
              <a:buFont typeface="Arial" panose="020B0604020202020204" pitchFamily="34" charset="0"/>
              <a:buChar char="•"/>
            </a:pPr>
            <a:r>
              <a:rPr lang="en-US" sz="1050" dirty="0">
                <a:latin typeface="Montserrat" pitchFamily="2" charset="77"/>
              </a:rPr>
              <a:t>What is a WOW moment made possible because of Compass?</a:t>
            </a:r>
          </a:p>
          <a:p>
            <a:pPr marL="171450" lvl="0" indent="-171450">
              <a:lnSpc>
                <a:spcPct val="150000"/>
              </a:lnSpc>
              <a:buFont typeface="Arial" panose="020B0604020202020204" pitchFamily="34" charset="0"/>
              <a:buChar char="•"/>
            </a:pPr>
            <a:r>
              <a:rPr lang="en-US" sz="1050" dirty="0">
                <a:latin typeface="Montserrat" pitchFamily="2" charset="77"/>
              </a:rPr>
              <a:t>What ingredient or culinary trend are you loving right now?</a:t>
            </a:r>
          </a:p>
          <a:p>
            <a:pPr marL="171450" lvl="0" indent="-171450">
              <a:lnSpc>
                <a:spcPct val="150000"/>
              </a:lnSpc>
              <a:buFont typeface="Arial" panose="020B0604020202020204" pitchFamily="34" charset="0"/>
              <a:buChar char="•"/>
            </a:pPr>
            <a:r>
              <a:rPr lang="en-US" sz="1050" dirty="0">
                <a:latin typeface="Montserrat" pitchFamily="2" charset="77"/>
              </a:rPr>
              <a:t>What advice do you have for young chefs in your field?</a:t>
            </a:r>
          </a:p>
        </p:txBody>
      </p:sp>
      <p:pic>
        <p:nvPicPr>
          <p:cNvPr id="6" name="Picture 5" descr="A poster of a chef cooking&#10;&#10;AI-generated content may be incorrect.">
            <a:extLst>
              <a:ext uri="{FF2B5EF4-FFF2-40B4-BE49-F238E27FC236}">
                <a16:creationId xmlns:a16="http://schemas.microsoft.com/office/drawing/2014/main" id="{CFCB5310-2617-F5D3-0A30-5F7B05C880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1856">
            <a:off x="1541980" y="6614333"/>
            <a:ext cx="1936292" cy="2420365"/>
          </a:xfrm>
          <a:prstGeom prst="rect">
            <a:avLst/>
          </a:prstGeom>
          <a:effectLst>
            <a:outerShdw blurRad="50800" dist="38100" dir="2700000" algn="tl" rotWithShape="0">
              <a:prstClr val="black">
                <a:alpha val="40000"/>
              </a:prstClr>
            </a:outerShdw>
          </a:effectLst>
        </p:spPr>
      </p:pic>
      <p:pic>
        <p:nvPicPr>
          <p:cNvPr id="7" name="CAW_1080x1350_SOC_Celebrate">
            <a:hlinkClick r:id="" action="ppaction://media"/>
            <a:extLst>
              <a:ext uri="{FF2B5EF4-FFF2-40B4-BE49-F238E27FC236}">
                <a16:creationId xmlns:a16="http://schemas.microsoft.com/office/drawing/2014/main" id="{93751748-6D22-7284-12AD-F27E649C230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345573">
            <a:off x="5213806" y="4485584"/>
            <a:ext cx="2168362" cy="2710451"/>
          </a:xfrm>
          <a:prstGeom prst="rect">
            <a:avLst/>
          </a:prstGeom>
          <a:effectLst>
            <a:outerShdw blurRad="50800" dist="38100" dir="2700000" algn="tl" rotWithShape="0">
              <a:prstClr val="black">
                <a:alpha val="40000"/>
              </a:prstClr>
            </a:outerShdw>
          </a:effectLst>
        </p:spPr>
      </p:pic>
      <p:pic>
        <p:nvPicPr>
          <p:cNvPr id="3" name="Picture 2" descr="A poster of a chef appreciation week&#10;&#10;AI-generated content may be incorrect.">
            <a:extLst>
              <a:ext uri="{FF2B5EF4-FFF2-40B4-BE49-F238E27FC236}">
                <a16:creationId xmlns:a16="http://schemas.microsoft.com/office/drawing/2014/main" id="{755BEF07-91C1-FEAA-5A7B-AB3570A1844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1316681">
            <a:off x="3644217" y="6430331"/>
            <a:ext cx="2126648" cy="2658310"/>
          </a:xfrm>
          <a:prstGeom prst="rect">
            <a:avLst/>
          </a:prstGeom>
          <a:effectLst>
            <a:outerShdw blurRad="50800" dist="38100" dir="2700000" algn="tl" rotWithShape="0">
              <a:prstClr val="black">
                <a:alpha val="40000"/>
              </a:prstClr>
            </a:outerShdw>
          </a:effectLst>
        </p:spPr>
      </p:pic>
      <p:pic>
        <p:nvPicPr>
          <p:cNvPr id="5" name="Picture 4" descr="A certificate of appreciation&#10;&#10;AI-generated content may be incorrect.">
            <a:extLst>
              <a:ext uri="{FF2B5EF4-FFF2-40B4-BE49-F238E27FC236}">
                <a16:creationId xmlns:a16="http://schemas.microsoft.com/office/drawing/2014/main" id="{0B8D3F43-3CA4-5D4A-2DD4-48CE057F9EB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21289833">
            <a:off x="4789889" y="1323638"/>
            <a:ext cx="2516041" cy="19414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6768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BF4F5E-FB6A-48FA-EB00-FA5F42A04D2E}"/>
              </a:ext>
            </a:extLst>
          </p:cNvPr>
          <p:cNvGrpSpPr/>
          <p:nvPr/>
        </p:nvGrpSpPr>
        <p:grpSpPr>
          <a:xfrm>
            <a:off x="4012202" y="6352016"/>
            <a:ext cx="3279660" cy="2085402"/>
            <a:chOff x="5076452" y="6274551"/>
            <a:chExt cx="2413960" cy="2085402"/>
          </a:xfrm>
        </p:grpSpPr>
        <p:sp>
          <p:nvSpPr>
            <p:cNvPr id="18" name="Rectangle 17">
              <a:extLst>
                <a:ext uri="{FF2B5EF4-FFF2-40B4-BE49-F238E27FC236}">
                  <a16:creationId xmlns:a16="http://schemas.microsoft.com/office/drawing/2014/main" id="{E32A2479-AA27-0C17-53DE-B505BBD06918}"/>
                </a:ext>
              </a:extLst>
            </p:cNvPr>
            <p:cNvSpPr/>
            <p:nvPr/>
          </p:nvSpPr>
          <p:spPr>
            <a:xfrm>
              <a:off x="5076452" y="6274551"/>
              <a:ext cx="2413960" cy="2085402"/>
            </a:xfrm>
            <a:prstGeom prst="rect">
              <a:avLst/>
            </a:prstGeom>
            <a:solidFill>
              <a:srgbClr val="A691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079D67-796C-FFCC-E1D8-D8ACCC54A41C}"/>
                </a:ext>
              </a:extLst>
            </p:cNvPr>
            <p:cNvSpPr/>
            <p:nvPr/>
          </p:nvSpPr>
          <p:spPr>
            <a:xfrm>
              <a:off x="5076452" y="6288620"/>
              <a:ext cx="2281594" cy="1779050"/>
            </a:xfrm>
            <a:prstGeom prst="rect">
              <a:avLst/>
            </a:prstGeom>
            <a:solidFill>
              <a:srgbClr val="A691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525" indent="-9525" algn="r"/>
              <a:r>
                <a:rPr lang="en-US" sz="1400" b="1" dirty="0">
                  <a:latin typeface="Century Gothic" panose="020B0502020202020204" pitchFamily="34" charset="0"/>
                </a:rPr>
                <a:t>REMEMBER TO SEARCH:</a:t>
              </a:r>
            </a:p>
            <a:p>
              <a:pPr marL="9525" indent="-9525" algn="r"/>
              <a:r>
                <a:rPr lang="en-US" sz="1400" b="1" dirty="0">
                  <a:solidFill>
                    <a:schemeClr val="tx1"/>
                  </a:solidFill>
                  <a:latin typeface="Century Gothic" panose="020B0502020202020204" pitchFamily="34" charset="0"/>
                </a:rPr>
                <a:t>LOVEMYCHEF</a:t>
              </a:r>
            </a:p>
            <a:p>
              <a:pPr marL="9525" indent="-9525" algn="r"/>
              <a:r>
                <a:rPr lang="en-US" sz="1400" dirty="0">
                  <a:latin typeface="Century Gothic" panose="020B0502020202020204" pitchFamily="34" charset="0"/>
                </a:rPr>
                <a:t>UNDER ‘STICKERS’ TO</a:t>
              </a:r>
            </a:p>
            <a:p>
              <a:pPr marL="9525" indent="-9525" algn="r"/>
              <a:r>
                <a:rPr lang="en-US" sz="1400" dirty="0">
                  <a:latin typeface="Century Gothic" panose="020B0502020202020204" pitchFamily="34" charset="0"/>
                </a:rPr>
                <a:t>LOCATE THE GIPHY’S</a:t>
              </a:r>
            </a:p>
          </p:txBody>
        </p:sp>
        <p:cxnSp>
          <p:nvCxnSpPr>
            <p:cNvPr id="20" name="Straight Arrow Connector 19">
              <a:extLst>
                <a:ext uri="{FF2B5EF4-FFF2-40B4-BE49-F238E27FC236}">
                  <a16:creationId xmlns:a16="http://schemas.microsoft.com/office/drawing/2014/main" id="{5D142586-590D-E380-9B82-AAACA3AE8ED3}"/>
                </a:ext>
              </a:extLst>
            </p:cNvPr>
            <p:cNvCxnSpPr>
              <a:cxnSpLocks/>
            </p:cNvCxnSpPr>
            <p:nvPr/>
          </p:nvCxnSpPr>
          <p:spPr>
            <a:xfrm flipH="1">
              <a:off x="5269729" y="7840947"/>
              <a:ext cx="20150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2365EC28-4EC7-8193-3E4E-3D0B0A2548F4}"/>
              </a:ext>
            </a:extLst>
          </p:cNvPr>
          <p:cNvSpPr txBox="1"/>
          <p:nvPr/>
        </p:nvSpPr>
        <p:spPr>
          <a:xfrm>
            <a:off x="363442" y="1346772"/>
            <a:ext cx="4675737" cy="910506"/>
          </a:xfrm>
          <a:prstGeom prst="rect">
            <a:avLst/>
          </a:prstGeom>
          <a:noFill/>
        </p:spPr>
        <p:txBody>
          <a:bodyPr wrap="square" rtlCol="0">
            <a:spAutoFit/>
          </a:bodyPr>
          <a:lstStyle/>
          <a:p>
            <a:pPr>
              <a:lnSpc>
                <a:spcPts val="3500"/>
              </a:lnSpc>
            </a:pPr>
            <a:r>
              <a:rPr lang="en-US" sz="4400" dirty="0">
                <a:solidFill>
                  <a:srgbClr val="A69161"/>
                </a:solidFill>
                <a:latin typeface="Roasted Bailey" panose="02000500000000000000" pitchFamily="2" charset="0"/>
              </a:rPr>
              <a:t>Celebrate on Social Media</a:t>
            </a:r>
          </a:p>
          <a:p>
            <a:pPr lvl="0"/>
            <a:r>
              <a:rPr lang="en-US" sz="2400" b="1" dirty="0">
                <a:latin typeface="AlternateGotNo1D" pitchFamily="2" charset="77"/>
              </a:rPr>
              <a:t>USE GIPHYS AND STAND OUT!</a:t>
            </a:r>
            <a:endParaRPr lang="en-US" sz="1100" b="1" dirty="0">
              <a:latin typeface="Century Gothic" panose="020B0502020202020204" pitchFamily="34" charset="0"/>
            </a:endParaRPr>
          </a:p>
        </p:txBody>
      </p:sp>
      <p:pic>
        <p:nvPicPr>
          <p:cNvPr id="7" name="Picture 6">
            <a:extLst>
              <a:ext uri="{FF2B5EF4-FFF2-40B4-BE49-F238E27FC236}">
                <a16:creationId xmlns:a16="http://schemas.microsoft.com/office/drawing/2014/main" id="{DABA5257-88A8-E5D0-BAC3-53F766E530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0540" y="2111287"/>
            <a:ext cx="3147292" cy="1770352"/>
          </a:xfrm>
          <a:prstGeom prst="rect">
            <a:avLst/>
          </a:prstGeom>
        </p:spPr>
      </p:pic>
      <p:pic>
        <p:nvPicPr>
          <p:cNvPr id="9" name="Picture 8">
            <a:extLst>
              <a:ext uri="{FF2B5EF4-FFF2-40B4-BE49-F238E27FC236}">
                <a16:creationId xmlns:a16="http://schemas.microsoft.com/office/drawing/2014/main" id="{9CBDAF06-0175-92A5-2CE4-4197AF4AFE1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4569" y="2111288"/>
            <a:ext cx="3147293" cy="1770352"/>
          </a:xfrm>
          <a:prstGeom prst="rect">
            <a:avLst/>
          </a:prstGeom>
          <a:solidFill>
            <a:schemeClr val="bg2">
              <a:lumMod val="90000"/>
            </a:schemeClr>
          </a:solidFill>
        </p:spPr>
      </p:pic>
      <p:pic>
        <p:nvPicPr>
          <p:cNvPr id="5" name="Picture 4" descr="A black background with a black square&#10;&#10;AI-generated content may be incorrect.">
            <a:extLst>
              <a:ext uri="{FF2B5EF4-FFF2-40B4-BE49-F238E27FC236}">
                <a16:creationId xmlns:a16="http://schemas.microsoft.com/office/drawing/2014/main" id="{07452D0B-8530-CB0C-78D2-0226396F2DF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9021" y="3290127"/>
            <a:ext cx="3607180" cy="2029039"/>
          </a:xfrm>
          <a:prstGeom prst="rect">
            <a:avLst/>
          </a:prstGeom>
        </p:spPr>
      </p:pic>
      <p:pic>
        <p:nvPicPr>
          <p:cNvPr id="3" name="cb84ea3d343e435bb25896197a8cc3b2_4CFD53A0-8633-486D-A821-36669478FD3E.mp4">
            <a:hlinkClick r:id="" action="ppaction://media"/>
            <a:extLst>
              <a:ext uri="{FF2B5EF4-FFF2-40B4-BE49-F238E27FC236}">
                <a16:creationId xmlns:a16="http://schemas.microsoft.com/office/drawing/2014/main" id="{D5F358D6-1368-C3DB-DFE2-D2E5B867901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97343" y="5193265"/>
            <a:ext cx="2161493" cy="3842654"/>
          </a:xfrm>
          <a:prstGeom prst="rect">
            <a:avLst/>
          </a:prstGeom>
        </p:spPr>
      </p:pic>
      <p:pic>
        <p:nvPicPr>
          <p:cNvPr id="10" name="Picture 9">
            <a:extLst>
              <a:ext uri="{FF2B5EF4-FFF2-40B4-BE49-F238E27FC236}">
                <a16:creationId xmlns:a16="http://schemas.microsoft.com/office/drawing/2014/main" id="{E264AE65-2302-D8CF-E923-4446CBCBCE1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11957" y="4118371"/>
            <a:ext cx="2500313" cy="1821657"/>
          </a:xfrm>
          <a:prstGeom prst="rect">
            <a:avLst/>
          </a:prstGeom>
        </p:spPr>
      </p:pic>
    </p:spTree>
    <p:extLst>
      <p:ext uri="{BB962C8B-B14F-4D97-AF65-F5344CB8AC3E}">
        <p14:creationId xmlns:p14="http://schemas.microsoft.com/office/powerpoint/2010/main" val="218579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oster of a chef cooking&#10;&#10;AI-generated content may be incorrect.">
            <a:extLst>
              <a:ext uri="{FF2B5EF4-FFF2-40B4-BE49-F238E27FC236}">
                <a16:creationId xmlns:a16="http://schemas.microsoft.com/office/drawing/2014/main" id="{E4753829-3381-1A5A-A595-2DBCC52C49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94886" y="2506398"/>
            <a:ext cx="1352407" cy="1690508"/>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ABEBA409-0E35-C68F-7795-B66B22B44BA4}"/>
              </a:ext>
            </a:extLst>
          </p:cNvPr>
          <p:cNvPicPr>
            <a:picLocks noChangeAspect="1"/>
          </p:cNvPicPr>
          <p:nvPr/>
        </p:nvPicPr>
        <p:blipFill>
          <a:blip r:embed="rId3"/>
          <a:stretch>
            <a:fillRect/>
          </a:stretch>
        </p:blipFill>
        <p:spPr>
          <a:xfrm>
            <a:off x="1754719" y="2242737"/>
            <a:ext cx="1553333" cy="1980856"/>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F9C6638D-C871-78B7-9B62-B926C377C5A6}"/>
              </a:ext>
            </a:extLst>
          </p:cNvPr>
          <p:cNvSpPr txBox="1"/>
          <p:nvPr/>
        </p:nvSpPr>
        <p:spPr>
          <a:xfrm>
            <a:off x="397897" y="1004934"/>
            <a:ext cx="4516374" cy="646331"/>
          </a:xfrm>
          <a:prstGeom prst="rect">
            <a:avLst/>
          </a:prstGeom>
          <a:noFill/>
        </p:spPr>
        <p:txBody>
          <a:bodyPr wrap="square" rtlCol="0">
            <a:spAutoFit/>
          </a:bodyPr>
          <a:lstStyle/>
          <a:p>
            <a:r>
              <a:rPr lang="en-US" sz="3600" b="1" dirty="0">
                <a:solidFill>
                  <a:srgbClr val="A69161"/>
                </a:solidFill>
                <a:latin typeface="AlternateGotNo1D" pitchFamily="2" charset="77"/>
              </a:rPr>
              <a:t>MARKETING</a:t>
            </a:r>
            <a:endParaRPr lang="en-US" sz="3600" dirty="0">
              <a:solidFill>
                <a:srgbClr val="A69161"/>
              </a:solidFill>
              <a:latin typeface="AlternateGotNo1D" pitchFamily="2" charset="77"/>
            </a:endParaRPr>
          </a:p>
        </p:txBody>
      </p:sp>
      <p:sp>
        <p:nvSpPr>
          <p:cNvPr id="9" name="TextBox 8">
            <a:extLst>
              <a:ext uri="{FF2B5EF4-FFF2-40B4-BE49-F238E27FC236}">
                <a16:creationId xmlns:a16="http://schemas.microsoft.com/office/drawing/2014/main" id="{9887C2F3-9912-D248-19B4-32CCA4ED5A25}"/>
              </a:ext>
            </a:extLst>
          </p:cNvPr>
          <p:cNvSpPr txBox="1"/>
          <p:nvPr/>
        </p:nvSpPr>
        <p:spPr>
          <a:xfrm>
            <a:off x="397897" y="1479783"/>
            <a:ext cx="4024884" cy="469359"/>
          </a:xfrm>
          <a:prstGeom prst="rect">
            <a:avLst/>
          </a:prstGeom>
          <a:noFill/>
        </p:spPr>
        <p:txBody>
          <a:bodyPr wrap="square" rtlCol="0">
            <a:spAutoFit/>
          </a:bodyPr>
          <a:lstStyle/>
          <a:p>
            <a:pPr>
              <a:lnSpc>
                <a:spcPct val="150000"/>
              </a:lnSpc>
            </a:pPr>
            <a:r>
              <a:rPr lang="en-US" sz="1100" dirty="0">
                <a:latin typeface="Century Gothic" panose="020B0502020202020204" pitchFamily="34" charset="0"/>
              </a:rPr>
              <a:t>Order marketing through Innvoke </a:t>
            </a:r>
            <a:r>
              <a:rPr lang="en-US" sz="1100" dirty="0">
                <a:latin typeface="Century Gothic" panose="020B0502020202020204" pitchFamily="34" charset="0"/>
                <a:hlinkClick r:id="rId4"/>
              </a:rPr>
              <a:t>HERE</a:t>
            </a:r>
            <a:r>
              <a:rPr lang="en-US" sz="1100" u="sng" dirty="0">
                <a:solidFill>
                  <a:srgbClr val="11BAB4"/>
                </a:solidFill>
                <a:latin typeface="Century Gothic" panose="020B0502020202020204" pitchFamily="34" charset="0"/>
                <a:hlinkClick r:id="rId4"/>
              </a:rPr>
              <a:t>.</a:t>
            </a:r>
            <a:endParaRPr lang="en-US" sz="1100" u="sng" dirty="0">
              <a:solidFill>
                <a:srgbClr val="11BAB4"/>
              </a:solidFill>
              <a:latin typeface="Century Gothic" panose="020B0502020202020204" pitchFamily="34" charset="0"/>
            </a:endParaRPr>
          </a:p>
          <a:p>
            <a:r>
              <a:rPr lang="en-US" sz="800" u="none" strike="noStrike" dirty="0">
                <a:solidFill>
                  <a:srgbClr val="A69161"/>
                </a:solidFill>
                <a:effectLst/>
                <a:latin typeface="Century Gothic" panose="020B0502020202020204" pitchFamily="34" charset="0"/>
              </a:rPr>
              <a:t>*Please log in with your username and password</a:t>
            </a:r>
            <a:r>
              <a:rPr lang="en-US" sz="800" u="sng" dirty="0">
                <a:solidFill>
                  <a:srgbClr val="A69161"/>
                </a:solidFill>
                <a:latin typeface="Century Gothic" panose="020B0502020202020204" pitchFamily="34" charset="0"/>
              </a:rPr>
              <a:t> </a:t>
            </a:r>
            <a:endParaRPr lang="en-US" sz="800" dirty="0">
              <a:solidFill>
                <a:srgbClr val="A69161"/>
              </a:solidFill>
              <a:latin typeface="Century Gothic" panose="020B0502020202020204" pitchFamily="34" charset="0"/>
            </a:endParaRPr>
          </a:p>
        </p:txBody>
      </p:sp>
      <p:sp>
        <p:nvSpPr>
          <p:cNvPr id="10" name="TextBox 9">
            <a:extLst>
              <a:ext uri="{FF2B5EF4-FFF2-40B4-BE49-F238E27FC236}">
                <a16:creationId xmlns:a16="http://schemas.microsoft.com/office/drawing/2014/main" id="{8FAC7ED5-A3C6-2B64-6EEE-7DA4BD50A025}"/>
              </a:ext>
            </a:extLst>
          </p:cNvPr>
          <p:cNvSpPr txBox="1"/>
          <p:nvPr/>
        </p:nvSpPr>
        <p:spPr>
          <a:xfrm>
            <a:off x="774036" y="4660678"/>
            <a:ext cx="1373124" cy="5246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latin typeface="Century Gothic" panose="020B0502020202020204" pitchFamily="34" charset="0"/>
              </a:rPr>
              <a:t>8.5x11 POS</a:t>
            </a:r>
          </a:p>
          <a:p>
            <a:pPr marL="171450" indent="-171450">
              <a:lnSpc>
                <a:spcPct val="150000"/>
              </a:lnSpc>
              <a:buFont typeface="Arial" panose="020B0604020202020204" pitchFamily="34" charset="0"/>
              <a:buChar char="•"/>
            </a:pPr>
            <a:r>
              <a:rPr lang="en-US" sz="1000" dirty="0">
                <a:latin typeface="Century Gothic" panose="020B0502020202020204" pitchFamily="34" charset="0"/>
              </a:rPr>
              <a:t>22x28 POS</a:t>
            </a:r>
          </a:p>
        </p:txBody>
      </p:sp>
      <p:sp>
        <p:nvSpPr>
          <p:cNvPr id="11" name="TextBox 10">
            <a:extLst>
              <a:ext uri="{FF2B5EF4-FFF2-40B4-BE49-F238E27FC236}">
                <a16:creationId xmlns:a16="http://schemas.microsoft.com/office/drawing/2014/main" id="{E30C22F5-CCB8-ED22-B9E2-F4B4B5B1772F}"/>
              </a:ext>
            </a:extLst>
          </p:cNvPr>
          <p:cNvSpPr txBox="1"/>
          <p:nvPr/>
        </p:nvSpPr>
        <p:spPr>
          <a:xfrm>
            <a:off x="3142393" y="4673121"/>
            <a:ext cx="1656969" cy="75552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latin typeface="Century Gothic" panose="020B0502020202020204" pitchFamily="34" charset="0"/>
              </a:rPr>
              <a:t>24x60 X Banner</a:t>
            </a:r>
          </a:p>
          <a:p>
            <a:pPr marL="171450" indent="-171450">
              <a:lnSpc>
                <a:spcPct val="150000"/>
              </a:lnSpc>
              <a:buFont typeface="Arial" panose="020B0604020202020204" pitchFamily="34" charset="0"/>
              <a:buChar char="•"/>
            </a:pPr>
            <a:r>
              <a:rPr lang="en-US" sz="1000" dirty="0">
                <a:latin typeface="Century Gothic" panose="020B0502020202020204" pitchFamily="34" charset="0"/>
              </a:rPr>
              <a:t>33x80 Pull-Up Banner</a:t>
            </a:r>
          </a:p>
          <a:p>
            <a:pPr marL="171450" indent="-171450">
              <a:lnSpc>
                <a:spcPct val="150000"/>
              </a:lnSpc>
              <a:buFont typeface="Arial" panose="020B0604020202020204" pitchFamily="34" charset="0"/>
              <a:buChar char="•"/>
            </a:pPr>
            <a:endParaRPr lang="en-US" sz="1000" dirty="0">
              <a:latin typeface="Century Gothic" panose="020B0502020202020204" pitchFamily="34" charset="0"/>
            </a:endParaRPr>
          </a:p>
        </p:txBody>
      </p:sp>
      <p:cxnSp>
        <p:nvCxnSpPr>
          <p:cNvPr id="12" name="Straight Connector 11">
            <a:extLst>
              <a:ext uri="{FF2B5EF4-FFF2-40B4-BE49-F238E27FC236}">
                <a16:creationId xmlns:a16="http://schemas.microsoft.com/office/drawing/2014/main" id="{FDFD6A7F-826D-2041-A2C6-625FA234039A}"/>
              </a:ext>
            </a:extLst>
          </p:cNvPr>
          <p:cNvCxnSpPr>
            <a:cxnSpLocks/>
          </p:cNvCxnSpPr>
          <p:nvPr/>
        </p:nvCxnSpPr>
        <p:spPr>
          <a:xfrm>
            <a:off x="541298" y="4468037"/>
            <a:ext cx="6694662" cy="0"/>
          </a:xfrm>
          <a:prstGeom prst="line">
            <a:avLst/>
          </a:prstGeom>
          <a:ln w="38100">
            <a:solidFill>
              <a:srgbClr val="A6916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4C54AC-98A0-7581-BAC8-0484B5C0EFB2}"/>
              </a:ext>
            </a:extLst>
          </p:cNvPr>
          <p:cNvSpPr txBox="1"/>
          <p:nvPr/>
        </p:nvSpPr>
        <p:spPr>
          <a:xfrm>
            <a:off x="3006169" y="4291198"/>
            <a:ext cx="1764921" cy="338554"/>
          </a:xfrm>
          <a:prstGeom prst="rect">
            <a:avLst/>
          </a:prstGeom>
          <a:solidFill>
            <a:schemeClr val="bg1"/>
          </a:solidFill>
        </p:spPr>
        <p:txBody>
          <a:bodyPr wrap="square" rtlCol="0">
            <a:spAutoFit/>
          </a:bodyPr>
          <a:lstStyle/>
          <a:p>
            <a:pPr algn="ctr"/>
            <a:r>
              <a:rPr lang="en-US" sz="1600" b="1" dirty="0">
                <a:latin typeface="Century Gothic" panose="020B0502020202020204" pitchFamily="34" charset="0"/>
              </a:rPr>
              <a:t>PRINT &amp; DIGITAL</a:t>
            </a:r>
            <a:endParaRPr lang="en-US" sz="1600"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AAA34E67-C15F-94DE-7BBA-354667D57969}"/>
              </a:ext>
            </a:extLst>
          </p:cNvPr>
          <p:cNvCxnSpPr>
            <a:cxnSpLocks/>
          </p:cNvCxnSpPr>
          <p:nvPr/>
        </p:nvCxnSpPr>
        <p:spPr>
          <a:xfrm>
            <a:off x="558545" y="7091451"/>
            <a:ext cx="6694662" cy="0"/>
          </a:xfrm>
          <a:prstGeom prst="line">
            <a:avLst/>
          </a:prstGeom>
          <a:ln w="38100">
            <a:solidFill>
              <a:srgbClr val="A6916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0AAD13-BCD0-14FA-A260-018EE0D544CD}"/>
              </a:ext>
            </a:extLst>
          </p:cNvPr>
          <p:cNvSpPr txBox="1"/>
          <p:nvPr/>
        </p:nvSpPr>
        <p:spPr>
          <a:xfrm>
            <a:off x="2683039" y="6941901"/>
            <a:ext cx="2445675" cy="338554"/>
          </a:xfrm>
          <a:prstGeom prst="rect">
            <a:avLst/>
          </a:prstGeom>
          <a:solidFill>
            <a:schemeClr val="bg1"/>
          </a:solidFill>
        </p:spPr>
        <p:txBody>
          <a:bodyPr wrap="square" rtlCol="0">
            <a:spAutoFit/>
          </a:bodyPr>
          <a:lstStyle/>
          <a:p>
            <a:pPr algn="ctr"/>
            <a:r>
              <a:rPr lang="en-US" sz="1600" b="1" dirty="0">
                <a:latin typeface="Century Gothic" panose="020B0502020202020204" pitchFamily="34" charset="0"/>
              </a:rPr>
              <a:t>ACTIVITY MARKETING</a:t>
            </a:r>
            <a:endParaRPr lang="en-US" sz="1600" dirty="0">
              <a:latin typeface="Century Gothic" panose="020B0502020202020204" pitchFamily="34" charset="0"/>
            </a:endParaRPr>
          </a:p>
        </p:txBody>
      </p:sp>
      <p:sp>
        <p:nvSpPr>
          <p:cNvPr id="21" name="Oval 20">
            <a:extLst>
              <a:ext uri="{FF2B5EF4-FFF2-40B4-BE49-F238E27FC236}">
                <a16:creationId xmlns:a16="http://schemas.microsoft.com/office/drawing/2014/main" id="{4E3D62A5-73E1-326B-E6F6-506B54DD7E85}"/>
              </a:ext>
            </a:extLst>
          </p:cNvPr>
          <p:cNvSpPr/>
          <p:nvPr/>
        </p:nvSpPr>
        <p:spPr>
          <a:xfrm rot="460072">
            <a:off x="5824102" y="1250603"/>
            <a:ext cx="1477249" cy="1448530"/>
          </a:xfrm>
          <a:prstGeom prst="ellipse">
            <a:avLst/>
          </a:prstGeom>
          <a:solidFill>
            <a:srgbClr val="A69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itchFamily="2" charset="77"/>
              </a:rPr>
              <a:t>Digital is</a:t>
            </a:r>
          </a:p>
          <a:p>
            <a:pPr algn="ctr"/>
            <a:r>
              <a:rPr lang="en-US" sz="1000" b="1" dirty="0">
                <a:latin typeface="Montserrat" pitchFamily="2" charset="77"/>
              </a:rPr>
              <a:t>available in multiple layouts as well as static &amp; animated.</a:t>
            </a:r>
          </a:p>
        </p:txBody>
      </p:sp>
      <p:sp>
        <p:nvSpPr>
          <p:cNvPr id="22" name="TextBox 21">
            <a:extLst>
              <a:ext uri="{FF2B5EF4-FFF2-40B4-BE49-F238E27FC236}">
                <a16:creationId xmlns:a16="http://schemas.microsoft.com/office/drawing/2014/main" id="{7E81C2C6-FA87-BBAC-CF7A-9B6BF088AEE9}"/>
              </a:ext>
            </a:extLst>
          </p:cNvPr>
          <p:cNvSpPr txBox="1"/>
          <p:nvPr/>
        </p:nvSpPr>
        <p:spPr>
          <a:xfrm>
            <a:off x="5372103" y="4660678"/>
            <a:ext cx="1716024" cy="52469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latin typeface="Century Gothic" panose="020B0502020202020204" pitchFamily="34" charset="0"/>
              </a:rPr>
              <a:t>1920x1080 H Digital</a:t>
            </a:r>
          </a:p>
          <a:p>
            <a:pPr marL="171450" indent="-171450">
              <a:lnSpc>
                <a:spcPct val="150000"/>
              </a:lnSpc>
              <a:buFont typeface="Arial" panose="020B0604020202020204" pitchFamily="34" charset="0"/>
              <a:buChar char="•"/>
            </a:pPr>
            <a:r>
              <a:rPr lang="en-US" sz="1000" dirty="0">
                <a:latin typeface="Century Gothic" panose="020B0502020202020204" pitchFamily="34" charset="0"/>
              </a:rPr>
              <a:t>1080x1920 V Digital</a:t>
            </a:r>
          </a:p>
        </p:txBody>
      </p:sp>
      <p:sp>
        <p:nvSpPr>
          <p:cNvPr id="23" name="TextBox 22">
            <a:extLst>
              <a:ext uri="{FF2B5EF4-FFF2-40B4-BE49-F238E27FC236}">
                <a16:creationId xmlns:a16="http://schemas.microsoft.com/office/drawing/2014/main" id="{ED8BD1C2-D6AD-CFA3-FE7B-15F1E02F6074}"/>
              </a:ext>
            </a:extLst>
          </p:cNvPr>
          <p:cNvSpPr txBox="1"/>
          <p:nvPr/>
        </p:nvSpPr>
        <p:spPr>
          <a:xfrm>
            <a:off x="745512" y="7343925"/>
            <a:ext cx="1937527" cy="63094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latin typeface="Century Gothic" panose="020B0502020202020204" pitchFamily="34" charset="0"/>
              </a:rPr>
              <a:t>Compliment Cards</a:t>
            </a:r>
          </a:p>
          <a:p>
            <a:pPr marL="171450" indent="-171450">
              <a:buFont typeface="Arial" panose="020B0604020202020204" pitchFamily="34" charset="0"/>
              <a:buChar char="•"/>
            </a:pPr>
            <a:r>
              <a:rPr lang="en-US" sz="1000" dirty="0">
                <a:latin typeface="Century Gothic" panose="020B0502020202020204" pitchFamily="34" charset="0"/>
              </a:rPr>
              <a:t>5.5x8.5 You’re a Rockstar!</a:t>
            </a:r>
            <a:br>
              <a:rPr lang="en-US" sz="1000" dirty="0">
                <a:latin typeface="Century Gothic" panose="020B0502020202020204" pitchFamily="34" charset="0"/>
              </a:rPr>
            </a:br>
            <a:r>
              <a:rPr lang="en-US" sz="1000" dirty="0">
                <a:latin typeface="Century Gothic" panose="020B0502020202020204" pitchFamily="34" charset="0"/>
              </a:rPr>
              <a:t>Appreciation Cards</a:t>
            </a:r>
          </a:p>
        </p:txBody>
      </p:sp>
      <p:sp>
        <p:nvSpPr>
          <p:cNvPr id="28" name="TextBox 27">
            <a:extLst>
              <a:ext uri="{FF2B5EF4-FFF2-40B4-BE49-F238E27FC236}">
                <a16:creationId xmlns:a16="http://schemas.microsoft.com/office/drawing/2014/main" id="{58F022D4-803F-A39C-0A61-AB24A11BF14A}"/>
              </a:ext>
            </a:extLst>
          </p:cNvPr>
          <p:cNvSpPr txBox="1"/>
          <p:nvPr/>
        </p:nvSpPr>
        <p:spPr>
          <a:xfrm>
            <a:off x="2889572" y="7331346"/>
            <a:ext cx="2055233" cy="75552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latin typeface="Century Gothic" panose="020B0502020202020204" pitchFamily="34" charset="0"/>
              </a:rPr>
              <a:t>36x24 Appreciation Board</a:t>
            </a:r>
          </a:p>
          <a:p>
            <a:pPr marL="171450" indent="-171450">
              <a:lnSpc>
                <a:spcPct val="150000"/>
              </a:lnSpc>
              <a:buFont typeface="Arial" panose="020B0604020202020204" pitchFamily="34" charset="0"/>
              <a:buChar char="•"/>
            </a:pPr>
            <a:r>
              <a:rPr lang="en-US" sz="1000" dirty="0">
                <a:latin typeface="Century Gothic" panose="020B0502020202020204" pitchFamily="34" charset="0"/>
              </a:rPr>
              <a:t>8.5x11 Chef Spotlight</a:t>
            </a:r>
          </a:p>
          <a:p>
            <a:pPr marL="171450" indent="-171450">
              <a:lnSpc>
                <a:spcPct val="150000"/>
              </a:lnSpc>
              <a:buFont typeface="Arial" panose="020B0604020202020204" pitchFamily="34" charset="0"/>
              <a:buChar char="•"/>
            </a:pPr>
            <a:r>
              <a:rPr lang="en-US" sz="1000" dirty="0">
                <a:latin typeface="Century Gothic" panose="020B0502020202020204" pitchFamily="34" charset="0"/>
              </a:rPr>
              <a:t>36x24 Selfie Frame</a:t>
            </a:r>
          </a:p>
        </p:txBody>
      </p:sp>
      <p:cxnSp>
        <p:nvCxnSpPr>
          <p:cNvPr id="40" name="Straight Connector 39">
            <a:extLst>
              <a:ext uri="{FF2B5EF4-FFF2-40B4-BE49-F238E27FC236}">
                <a16:creationId xmlns:a16="http://schemas.microsoft.com/office/drawing/2014/main" id="{42F3EE7D-4A59-1678-4E5C-4A7DCCE35E25}"/>
              </a:ext>
            </a:extLst>
          </p:cNvPr>
          <p:cNvCxnSpPr>
            <a:cxnSpLocks/>
          </p:cNvCxnSpPr>
          <p:nvPr/>
        </p:nvCxnSpPr>
        <p:spPr>
          <a:xfrm>
            <a:off x="558545" y="8405337"/>
            <a:ext cx="5852742" cy="0"/>
          </a:xfrm>
          <a:prstGeom prst="line">
            <a:avLst/>
          </a:prstGeom>
          <a:ln w="38100">
            <a:solidFill>
              <a:srgbClr val="A6916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BCC9635-D818-C5DC-2468-8AD7BBEBA5BE}"/>
              </a:ext>
            </a:extLst>
          </p:cNvPr>
          <p:cNvSpPr txBox="1"/>
          <p:nvPr/>
        </p:nvSpPr>
        <p:spPr>
          <a:xfrm>
            <a:off x="3419391" y="8224791"/>
            <a:ext cx="933618" cy="338554"/>
          </a:xfrm>
          <a:prstGeom prst="rect">
            <a:avLst/>
          </a:prstGeom>
          <a:solidFill>
            <a:schemeClr val="bg1"/>
          </a:solidFill>
        </p:spPr>
        <p:txBody>
          <a:bodyPr wrap="square" rtlCol="0">
            <a:spAutoFit/>
          </a:bodyPr>
          <a:lstStyle/>
          <a:p>
            <a:pPr algn="ctr"/>
            <a:r>
              <a:rPr lang="en-US" sz="1600" b="1" dirty="0">
                <a:latin typeface="Century Gothic" panose="020B0502020202020204" pitchFamily="34" charset="0"/>
              </a:rPr>
              <a:t>HATS</a:t>
            </a:r>
            <a:endParaRPr lang="en-US" sz="1600" dirty="0">
              <a:latin typeface="Century Gothic" panose="020B0502020202020204" pitchFamily="34" charset="0"/>
            </a:endParaRPr>
          </a:p>
        </p:txBody>
      </p:sp>
      <p:pic>
        <p:nvPicPr>
          <p:cNvPr id="31" name="Picture 30">
            <a:extLst>
              <a:ext uri="{FF2B5EF4-FFF2-40B4-BE49-F238E27FC236}">
                <a16:creationId xmlns:a16="http://schemas.microsoft.com/office/drawing/2014/main" id="{172156AB-B8EF-CCE6-0A36-452E96EDF94F}"/>
              </a:ext>
            </a:extLst>
          </p:cNvPr>
          <p:cNvPicPr>
            <a:picLocks noChangeAspect="1"/>
          </p:cNvPicPr>
          <p:nvPr/>
        </p:nvPicPr>
        <p:blipFill>
          <a:blip r:embed="rId5"/>
          <a:stretch>
            <a:fillRect/>
          </a:stretch>
        </p:blipFill>
        <p:spPr>
          <a:xfrm>
            <a:off x="3245555" y="1795346"/>
            <a:ext cx="1006802" cy="2415825"/>
          </a:xfrm>
          <a:prstGeom prst="rect">
            <a:avLst/>
          </a:prstGeom>
          <a:effectLst>
            <a:outerShdw blurRad="50800" dist="38100" dir="2700000" algn="tl" rotWithShape="0">
              <a:prstClr val="black">
                <a:alpha val="40000"/>
              </a:prstClr>
            </a:outerShdw>
          </a:effectLst>
        </p:spPr>
      </p:pic>
      <p:pic>
        <p:nvPicPr>
          <p:cNvPr id="36" name="Picture 35" descr="A chef cooking a meal&#10;&#10;AI-generated content may be incorrect.">
            <a:extLst>
              <a:ext uri="{FF2B5EF4-FFF2-40B4-BE49-F238E27FC236}">
                <a16:creationId xmlns:a16="http://schemas.microsoft.com/office/drawing/2014/main" id="{D8B516A9-1E05-A209-345E-A7BFDA7BC93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66381" y="2910225"/>
            <a:ext cx="2295751" cy="1291360"/>
          </a:xfrm>
          <a:prstGeom prst="rect">
            <a:avLst/>
          </a:prstGeom>
          <a:effectLst>
            <a:outerShdw blurRad="50800" dist="38100" dir="2700000" algn="tl" rotWithShape="0">
              <a:prstClr val="black">
                <a:alpha val="40000"/>
              </a:prstClr>
            </a:outerShdw>
          </a:effectLst>
        </p:spPr>
      </p:pic>
      <p:pic>
        <p:nvPicPr>
          <p:cNvPr id="44" name="Picture 43" descr="A close-up of a card&#10;&#10;AI-generated content may be incorrect.">
            <a:extLst>
              <a:ext uri="{FF2B5EF4-FFF2-40B4-BE49-F238E27FC236}">
                <a16:creationId xmlns:a16="http://schemas.microsoft.com/office/drawing/2014/main" id="{389A3964-3A17-C67B-66F3-96C219F3E9D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98899" y="5271043"/>
            <a:ext cx="1211678" cy="1569810"/>
          </a:xfrm>
          <a:prstGeom prst="rect">
            <a:avLst/>
          </a:prstGeom>
          <a:ln w="3175">
            <a:solidFill>
              <a:schemeClr val="bg2">
                <a:lumMod val="10000"/>
              </a:schemeClr>
            </a:solidFill>
          </a:ln>
          <a:effectLst>
            <a:outerShdw blurRad="50800" dist="38100" dir="2700000" algn="tl" rotWithShape="0">
              <a:prstClr val="black">
                <a:alpha val="40000"/>
              </a:prstClr>
            </a:outerShdw>
          </a:effectLst>
        </p:spPr>
      </p:pic>
      <p:pic>
        <p:nvPicPr>
          <p:cNvPr id="45" name="Picture 44" descr="A person in a chef's coat&#10;&#10;AI-generated content may be incorrect.">
            <a:extLst>
              <a:ext uri="{FF2B5EF4-FFF2-40B4-BE49-F238E27FC236}">
                <a16:creationId xmlns:a16="http://schemas.microsoft.com/office/drawing/2014/main" id="{B77B6A65-1AC0-3D33-1E87-7011CCDC52B2}"/>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rot="21566266">
            <a:off x="3074001" y="6106584"/>
            <a:ext cx="505290" cy="545752"/>
          </a:xfrm>
          <a:prstGeom prst="rect">
            <a:avLst/>
          </a:prstGeom>
        </p:spPr>
      </p:pic>
      <p:pic>
        <p:nvPicPr>
          <p:cNvPr id="43" name="Picture 42">
            <a:extLst>
              <a:ext uri="{FF2B5EF4-FFF2-40B4-BE49-F238E27FC236}">
                <a16:creationId xmlns:a16="http://schemas.microsoft.com/office/drawing/2014/main" id="{5DEABDE4-88B6-87AD-CC16-1DA6D73DF50E}"/>
              </a:ext>
            </a:extLst>
          </p:cNvPr>
          <p:cNvPicPr>
            <a:picLocks noChangeAspect="1"/>
          </p:cNvPicPr>
          <p:nvPr/>
        </p:nvPicPr>
        <p:blipFill>
          <a:blip r:embed="rId9"/>
          <a:srcRect l="2235" t="3432" r="2814" b="8073"/>
          <a:stretch>
            <a:fillRect/>
          </a:stretch>
        </p:blipFill>
        <p:spPr>
          <a:xfrm>
            <a:off x="3787338" y="5970803"/>
            <a:ext cx="1435264" cy="895897"/>
          </a:xfrm>
          <a:prstGeom prst="rect">
            <a:avLst/>
          </a:prstGeom>
          <a:ln w="3175">
            <a:solidFill>
              <a:schemeClr val="bg2">
                <a:lumMod val="10000"/>
              </a:schemeClr>
            </a:solidFill>
          </a:ln>
        </p:spPr>
      </p:pic>
      <p:pic>
        <p:nvPicPr>
          <p:cNvPr id="2" name="Picture 1">
            <a:extLst>
              <a:ext uri="{FF2B5EF4-FFF2-40B4-BE49-F238E27FC236}">
                <a16:creationId xmlns:a16="http://schemas.microsoft.com/office/drawing/2014/main" id="{0AA8C4EB-1BC2-D219-B22E-62F208A08832}"/>
              </a:ext>
            </a:extLst>
          </p:cNvPr>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a:xfrm>
            <a:off x="5029836" y="5503268"/>
            <a:ext cx="2132917" cy="1072475"/>
          </a:xfrm>
          <a:prstGeom prst="rect">
            <a:avLst/>
          </a:prstGeom>
          <a:effectLst/>
        </p:spPr>
      </p:pic>
      <p:pic>
        <p:nvPicPr>
          <p:cNvPr id="38" name="Picture 37">
            <a:extLst>
              <a:ext uri="{FF2B5EF4-FFF2-40B4-BE49-F238E27FC236}">
                <a16:creationId xmlns:a16="http://schemas.microsoft.com/office/drawing/2014/main" id="{0AC7597C-BB42-7F5F-D43B-1EC8CDD46DC5}"/>
              </a:ext>
            </a:extLst>
          </p:cNvPr>
          <p:cNvPicPr>
            <a:picLocks noChangeAspect="1"/>
          </p:cNvPicPr>
          <p:nvPr/>
        </p:nvPicPr>
        <p:blipFill>
          <a:blip r:embed="rId11"/>
          <a:stretch>
            <a:fillRect/>
          </a:stretch>
        </p:blipFill>
        <p:spPr>
          <a:xfrm>
            <a:off x="4866382" y="5272313"/>
            <a:ext cx="2386826" cy="1603904"/>
          </a:xfrm>
          <a:prstGeom prst="rect">
            <a:avLst/>
          </a:prstGeom>
        </p:spPr>
      </p:pic>
      <p:pic>
        <p:nvPicPr>
          <p:cNvPr id="42" name="Picture 41">
            <a:extLst>
              <a:ext uri="{FF2B5EF4-FFF2-40B4-BE49-F238E27FC236}">
                <a16:creationId xmlns:a16="http://schemas.microsoft.com/office/drawing/2014/main" id="{9372D6BA-A2B4-31FD-6C31-AE5CEF796222}"/>
              </a:ext>
            </a:extLst>
          </p:cNvPr>
          <p:cNvPicPr>
            <a:picLocks noChangeAspect="1"/>
          </p:cNvPicPr>
          <p:nvPr/>
        </p:nvPicPr>
        <p:blipFill>
          <a:blip r:embed="rId12"/>
          <a:srcRect l="4902" t="2099" r="3529" b="2524"/>
          <a:stretch>
            <a:fillRect/>
          </a:stretch>
        </p:blipFill>
        <p:spPr>
          <a:xfrm>
            <a:off x="649985" y="5260188"/>
            <a:ext cx="1184538" cy="1573403"/>
          </a:xfrm>
          <a:prstGeom prst="rect">
            <a:avLst/>
          </a:prstGeom>
          <a:ln w="3175">
            <a:solidFill>
              <a:schemeClr val="bg2">
                <a:lumMod val="10000"/>
              </a:schemeClr>
            </a:solidFill>
          </a:ln>
          <a:effectLst>
            <a:outerShdw blurRad="50800" dist="38100" dir="2700000" algn="tl" rotWithShape="0">
              <a:prstClr val="black">
                <a:alpha val="40000"/>
              </a:prstClr>
            </a:outerShdw>
          </a:effectLst>
        </p:spPr>
      </p:pic>
      <p:pic>
        <p:nvPicPr>
          <p:cNvPr id="46" name="Picture 45" descr="A close-up of a person's face&#10;&#10;AI-generated content may be incorrect.">
            <a:extLst>
              <a:ext uri="{FF2B5EF4-FFF2-40B4-BE49-F238E27FC236}">
                <a16:creationId xmlns:a16="http://schemas.microsoft.com/office/drawing/2014/main" id="{B61534D7-DC33-D138-863E-3B54DE41B20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776797" y="5259755"/>
            <a:ext cx="1219996" cy="1580585"/>
          </a:xfrm>
          <a:prstGeom prst="rect">
            <a:avLst/>
          </a:prstGeom>
          <a:ln w="3175">
            <a:solidFill>
              <a:schemeClr val="bg2">
                <a:lumMod val="10000"/>
              </a:schemeClr>
            </a:solidFill>
          </a:ln>
          <a:effectLst>
            <a:outerShdw blurRad="50800" dist="38100" dir="2700000" algn="tl" rotWithShape="0">
              <a:prstClr val="black">
                <a:alpha val="40000"/>
              </a:prstClr>
            </a:outerShdw>
          </a:effectLst>
        </p:spPr>
      </p:pic>
      <p:pic>
        <p:nvPicPr>
          <p:cNvPr id="47" name="Picture 46" descr="A person in a white coat&#10;&#10;Description automatically generated with low confidence">
            <a:extLst>
              <a:ext uri="{FF2B5EF4-FFF2-40B4-BE49-F238E27FC236}">
                <a16:creationId xmlns:a16="http://schemas.microsoft.com/office/drawing/2014/main" id="{5E1F1D57-78A9-077B-A333-DAD9682967D7}"/>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a:xfrm rot="21560">
            <a:off x="1871812" y="5723504"/>
            <a:ext cx="501001" cy="549981"/>
          </a:xfrm>
          <a:prstGeom prst="rect">
            <a:avLst/>
          </a:prstGeom>
        </p:spPr>
      </p:pic>
      <p:pic>
        <p:nvPicPr>
          <p:cNvPr id="6" name="Picture 5">
            <a:extLst>
              <a:ext uri="{FF2B5EF4-FFF2-40B4-BE49-F238E27FC236}">
                <a16:creationId xmlns:a16="http://schemas.microsoft.com/office/drawing/2014/main" id="{C6793CC1-6B70-0E69-BBCB-9B67A867ECC5}"/>
              </a:ext>
            </a:extLst>
          </p:cNvPr>
          <p:cNvPicPr>
            <a:picLocks noChangeAspect="1"/>
          </p:cNvPicPr>
          <p:nvPr/>
        </p:nvPicPr>
        <p:blipFill>
          <a:blip r:embed="rId15"/>
          <a:stretch>
            <a:fillRect/>
          </a:stretch>
        </p:blipFill>
        <p:spPr>
          <a:xfrm>
            <a:off x="610268" y="2595264"/>
            <a:ext cx="1289094" cy="1643890"/>
          </a:xfrm>
          <a:prstGeom prst="rect">
            <a:avLst/>
          </a:prstGeom>
          <a:effectLst>
            <a:outerShdw blurRad="50800" dist="38100" dir="2700000" algn="tl" rotWithShape="0">
              <a:prstClr val="black">
                <a:alpha val="40000"/>
              </a:prstClr>
            </a:outerShdw>
          </a:effectLst>
        </p:spPr>
      </p:pic>
      <p:pic>
        <p:nvPicPr>
          <p:cNvPr id="18" name="Picture 17" descr="A black hat with gold text&#10;&#10;AI-generated content may be incorrect.">
            <a:extLst>
              <a:ext uri="{FF2B5EF4-FFF2-40B4-BE49-F238E27FC236}">
                <a16:creationId xmlns:a16="http://schemas.microsoft.com/office/drawing/2014/main" id="{A9E5C6C2-A5F1-68FF-A9CA-E50531915062}"/>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786742">
            <a:off x="4493815" y="6983049"/>
            <a:ext cx="3884138" cy="2552434"/>
          </a:xfrm>
          <a:prstGeom prst="rect">
            <a:avLst/>
          </a:prstGeom>
        </p:spPr>
      </p:pic>
      <p:sp>
        <p:nvSpPr>
          <p:cNvPr id="3" name="TextBox 2">
            <a:extLst>
              <a:ext uri="{FF2B5EF4-FFF2-40B4-BE49-F238E27FC236}">
                <a16:creationId xmlns:a16="http://schemas.microsoft.com/office/drawing/2014/main" id="{2F4722F3-A39B-F18C-3E12-A33FBCA0A040}"/>
              </a:ext>
            </a:extLst>
          </p:cNvPr>
          <p:cNvSpPr txBox="1"/>
          <p:nvPr/>
        </p:nvSpPr>
        <p:spPr>
          <a:xfrm>
            <a:off x="774035" y="8615583"/>
            <a:ext cx="5367457" cy="48442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latin typeface="Century Gothic" panose="020B0502020202020204" pitchFamily="34" charset="0"/>
              </a:rPr>
              <a:t>“YES CHEF” Hats are available to order through </a:t>
            </a:r>
            <a:r>
              <a:rPr lang="en-US" sz="1000" dirty="0">
                <a:latin typeface="Century Gothic" panose="020B0502020202020204" pitchFamily="34" charset="0"/>
                <a:hlinkClick r:id="rId17"/>
              </a:rPr>
              <a:t>NewChef</a:t>
            </a:r>
            <a:r>
              <a:rPr lang="en-US" sz="1000" dirty="0">
                <a:latin typeface="Century Gothic" panose="020B0502020202020204" pitchFamily="34" charset="0"/>
              </a:rPr>
              <a:t> and/or </a:t>
            </a:r>
            <a:r>
              <a:rPr lang="en-US" sz="1000" dirty="0" err="1">
                <a:latin typeface="Century Gothic" panose="020B0502020202020204" pitchFamily="34" charset="0"/>
                <a:hlinkClick r:id="rId18"/>
              </a:rPr>
              <a:t>ChefWorks</a:t>
            </a:r>
            <a:r>
              <a:rPr lang="en-US" sz="1000" dirty="0">
                <a:latin typeface="Century Gothic" panose="020B0502020202020204" pitchFamily="34" charset="0"/>
              </a:rPr>
              <a:t>.</a:t>
            </a:r>
            <a:r>
              <a:rPr lang="en-US" sz="800" u="none" strike="noStrike" dirty="0">
                <a:solidFill>
                  <a:srgbClr val="A69161"/>
                </a:solidFill>
                <a:effectLst/>
                <a:latin typeface="Century Gothic" panose="020B0502020202020204" pitchFamily="34" charset="0"/>
              </a:rPr>
              <a:t>					    *Please log in with your username and password</a:t>
            </a:r>
            <a:r>
              <a:rPr lang="en-US" sz="800" u="sng" dirty="0">
                <a:solidFill>
                  <a:srgbClr val="A69161"/>
                </a:solidFill>
                <a:latin typeface="Century Gothic" panose="020B0502020202020204" pitchFamily="34" charset="0"/>
              </a:rPr>
              <a:t> </a:t>
            </a:r>
            <a:endParaRPr lang="en-US" sz="800" dirty="0">
              <a:solidFill>
                <a:srgbClr val="A69161"/>
              </a:solidFill>
              <a:latin typeface="Century Gothic" panose="020B0502020202020204" pitchFamily="34" charset="0"/>
            </a:endParaRPr>
          </a:p>
        </p:txBody>
      </p:sp>
    </p:spTree>
    <p:extLst>
      <p:ext uri="{BB962C8B-B14F-4D97-AF65-F5344CB8AC3E}">
        <p14:creationId xmlns:p14="http://schemas.microsoft.com/office/powerpoint/2010/main" val="20021786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file>

<file path=customXml/item2.xml><?xml version="1.0" encoding="utf-8"?>
<ct:contentTypeSchema xmlns:ct="http://schemas.microsoft.com/office/2006/metadata/contentType" xmlns:ma="http://schemas.microsoft.com/office/2006/metadata/properties/metaAttributes" ct:_="" ma:_="" ma:contentTypeName="Marketing Document" ma:contentTypeID="0x010100B2E962E0281B5445B5A191291FEE86A9010100D5F6DD9A9B8A7A4CB1A4482FEA2BAF29" ma:contentTypeVersion="81" ma:contentTypeDescription="" ma:contentTypeScope="" ma:versionID="1bbd2a047fe8900a13da60a75f48de53">
  <xsd:schema xmlns:xsd="http://www.w3.org/2001/XMLSchema" xmlns:xs="http://www.w3.org/2001/XMLSchema" xmlns:p="http://schemas.microsoft.com/office/2006/metadata/properties" xmlns:ns2="16756c2e-6cd5-4ec7-b18d-635fa13e878a" xmlns:ns3="c0ce68d2-f4a4-4963-9a31-30d16dda62a3" xmlns:ns4="07292b78-37ad-4bcc-ab98-73a1a618de71" targetNamespace="http://schemas.microsoft.com/office/2006/metadata/properties" ma:root="true" ma:fieldsID="c6bd6919d8b29b6777ac83d5e99d5ffd" ns2:_="" ns3:_="" ns4:_="">
    <xsd:import namespace="16756c2e-6cd5-4ec7-b18d-635fa13e878a"/>
    <xsd:import namespace="c0ce68d2-f4a4-4963-9a31-30d16dda62a3"/>
    <xsd:import namespace="07292b78-37ad-4bcc-ab98-73a1a618de71"/>
    <xsd:element name="properties">
      <xsd:complexType>
        <xsd:sequence>
          <xsd:element name="documentManagement">
            <xsd:complexType>
              <xsd:all>
                <xsd:element ref="ns2:OwlDocPortalDescription" minOccurs="0"/>
                <xsd:element ref="ns2:OwlPromotionVersion" minOccurs="0"/>
                <xsd:element ref="ns2:OwlMarketingTab" minOccurs="0"/>
                <xsd:element ref="ns2:OwlReviewExpiryDate" minOccurs="0"/>
                <xsd:element ref="ns2:OwlPromoteItem" minOccurs="0"/>
                <xsd:element ref="ns3:TaxCatchAll" minOccurs="0"/>
                <xsd:element ref="ns2:OwlDisplayPage" minOccurs="0"/>
                <xsd:element ref="ns2:OwlDocumentGroup" minOccurs="0"/>
                <xsd:element ref="ns4:q31w" minOccurs="0"/>
                <xsd:element ref="ns2:p9daea888ee24cb08c24be5868cfbc9e" minOccurs="0"/>
                <xsd:element ref="ns3:TaxCatchAllLabel" minOccurs="0"/>
                <xsd:element ref="ns2:a307835481e145e599055a0cc7665129" minOccurs="0"/>
                <xsd:element ref="ns2:ed318bbe71da46d9880178f213ecefc3" minOccurs="0"/>
                <xsd:element ref="ns2:mdce353e6bde4523ba5bc5cf0ed14dac" minOccurs="0"/>
                <xsd:element ref="ns2:aae8b8b2f6b6446f8eaf6528f2afa3ed" minOccurs="0"/>
                <xsd:element ref="ns2:e1b65cae4c8e4083a2711408af7fe198" minOccurs="0"/>
                <xsd:element ref="ns2:p2c84d4dd03943d3b2a2ecb3b17223e4" minOccurs="0"/>
                <xsd:element ref="ns2:a29574d6f06442c6a236a2b32fdc5688" minOccurs="0"/>
                <xsd:element ref="ns2:o2299b84a56844f0b3e22843a55b07f2" minOccurs="0"/>
                <xsd:element ref="ns2:d5535452cea2437ba4abacdf7ef3a2ec"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lcf76f155ced4ddcb4097134ff3c332f" minOccurs="0"/>
                <xsd:element ref="ns2:SharedWithUsers" minOccurs="0"/>
                <xsd:element ref="ns2:SharedWithDetails" minOccurs="0"/>
                <xsd:element ref="ns4:MediaServiceObjectDetectorVersions" minOccurs="0"/>
                <xsd:element ref="ns4:MediaServiceSearchProperties" minOccurs="0"/>
                <xsd:element ref="ns4: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756c2e-6cd5-4ec7-b18d-635fa13e878a" elementFormDefault="qualified">
    <xsd:import namespace="http://schemas.microsoft.com/office/2006/documentManagement/types"/>
    <xsd:import namespace="http://schemas.microsoft.com/office/infopath/2007/PartnerControls"/>
    <xsd:element name="OwlDocPortalDescription" ma:index="2" nillable="true" ma:displayName="Document Description" ma:internalName="OwlDocPortalDescription" ma:readOnly="false">
      <xsd:simpleType>
        <xsd:restriction base="dms:Note">
          <xsd:maxLength value="255"/>
        </xsd:restriction>
      </xsd:simpleType>
    </xsd:element>
    <xsd:element name="OwlPromotionVersion" ma:index="7" nillable="true" ma:displayName="Promotion Version" ma:internalName="OwlPromotionVersion" ma:readOnly="false">
      <xsd:simpleType>
        <xsd:restriction base="dms:Text">
          <xsd:maxLength value="255"/>
        </xsd:restriction>
      </xsd:simpleType>
    </xsd:element>
    <xsd:element name="OwlMarketingTab" ma:index="8" nillable="true" ma:displayName="Marketing Tab" ma:format="Dropdown" ma:indexed="true" ma:internalName="OwlMarketingTab" ma:readOnly="false">
      <xsd:simpleType>
        <xsd:restriction base="dms:Choice">
          <xsd:enumeration value="Get Started"/>
          <xsd:enumeration value="Culinary"/>
          <xsd:enumeration value="Print"/>
          <xsd:enumeration value="Digital"/>
          <xsd:enumeration value="Social Media"/>
          <xsd:enumeration value="Smallwares and Fixtures"/>
          <xsd:enumeration value="Planograms"/>
          <xsd:enumeration value="Grab and Go"/>
          <xsd:enumeration value="Resources"/>
          <xsd:enumeration value="Build Materials"/>
          <xsd:enumeration value="Limited Time Offers"/>
          <xsd:enumeration value="Point of Sale"/>
          <xsd:enumeration value="Introduction"/>
          <xsd:enumeration value="Floorplans"/>
          <xsd:enumeration value="Sample Menu"/>
          <xsd:enumeration value="Required Reports"/>
          <xsd:enumeration value="Operations"/>
          <xsd:enumeration value="Notifications"/>
          <xsd:enumeration value="Brand Assets"/>
          <xsd:enumeration value="Contacts"/>
          <xsd:enumeration value="Catering &amp; Special Events"/>
          <xsd:enumeration value="Meet for Meals"/>
          <xsd:enumeration value="Teaching Kitchen"/>
          <xsd:enumeration value="Compass Family Meals"/>
          <xsd:enumeration value="General Marketing"/>
        </xsd:restriction>
      </xsd:simpleType>
    </xsd:element>
    <xsd:element name="OwlReviewExpiryDate" ma:index="11" nillable="true" ma:displayName="Review/Expiry Date" ma:format="DateOnly" ma:internalName="OwlReviewExpiryDate" ma:readOnly="false">
      <xsd:simpleType>
        <xsd:restriction base="dms:DateTime"/>
      </xsd:simpleType>
    </xsd:element>
    <xsd:element name="OwlPromoteItem" ma:index="12" nillable="true" ma:displayName="Promote Item" ma:indexed="true" ma:internalName="OwlPromoteItem" ma:readOnly="false">
      <xsd:simpleType>
        <xsd:restriction base="dms:Boolean"/>
      </xsd:simpleType>
    </xsd:element>
    <xsd:element name="OwlDisplayPage" ma:index="24" nillable="true" ma:displayName="Display Page" ma:indexed="true" ma:internalName="OwlDisplayPage" ma:readOnly="false">
      <xsd:simpleType>
        <xsd:restriction base="dms:Text">
          <xsd:maxLength value="255"/>
        </xsd:restriction>
      </xsd:simpleType>
    </xsd:element>
    <xsd:element name="OwlDocumentGroup" ma:index="25" nillable="true" ma:displayName="Document Group" ma:internalName="OwlDocumentGroup" ma:readOnly="false">
      <xsd:simpleType>
        <xsd:restriction base="dms:Text">
          <xsd:maxLength value="255"/>
        </xsd:restriction>
      </xsd:simpleType>
    </xsd:element>
    <xsd:element name="p9daea888ee24cb08c24be5868cfbc9e" ma:index="27" nillable="true" ma:taxonomy="true" ma:internalName="p9daea888ee24cb08c24be5868cfbc9e" ma:taxonomyFieldName="OwlContentTargetOptionsFour" ma:displayName="Unused Content Target Options Four" ma:readOnly="false" ma:fieldId="{99daea88-8ee2-4cb0-8c24-be5868cfbc9e}" ma:taxonomyMulti="true" ma:sspId="912e36a2-49b7-4b00-ba12-1750025de1a5" ma:termSetId="6c98997b-0863-48e6-8eab-2087fd98d599" ma:anchorId="00000000-0000-0000-0000-000000000000" ma:open="false" ma:isKeyword="false">
      <xsd:complexType>
        <xsd:sequence>
          <xsd:element ref="pc:Terms" minOccurs="0" maxOccurs="1"/>
        </xsd:sequence>
      </xsd:complexType>
    </xsd:element>
    <xsd:element name="a307835481e145e599055a0cc7665129" ma:index="29" nillable="true" ma:taxonomy="true" ma:internalName="a307835481e145e599055a0cc7665129" ma:taxonomyFieldName="OwlDocPortalCategory" ma:displayName="Document Category" ma:indexed="true" ma:readOnly="false" ma:fieldId="{a3078354-81e1-45e5-9905-5a0cc7665129}" ma:sspId="912e36a2-49b7-4b00-ba12-1750025de1a5" ma:termSetId="a16767b4-e283-4ed9-9962-dc242dd0ad51" ma:anchorId="00000000-0000-0000-0000-000000000000" ma:open="false" ma:isKeyword="false">
      <xsd:complexType>
        <xsd:sequence>
          <xsd:element ref="pc:Terms" minOccurs="0" maxOccurs="1"/>
        </xsd:sequence>
      </xsd:complexType>
    </xsd:element>
    <xsd:element name="ed318bbe71da46d9880178f213ecefc3" ma:index="30" nillable="true" ma:taxonomy="true" ma:internalName="ed318bbe71da46d9880178f213ecefc3" ma:taxonomyFieldName="OwlTags" ma:displayName="Tags" ma:readOnly="false" ma:fieldId="{ed318bbe-71da-46d9-8801-78f213ecefc3}" ma:taxonomyMulti="true" ma:sspId="912e36a2-49b7-4b00-ba12-1750025de1a5" ma:termSetId="0a7c3168-cd1c-4ce8-9508-c8789770a284" ma:anchorId="00000000-0000-0000-0000-000000000000" ma:open="false" ma:isKeyword="false">
      <xsd:complexType>
        <xsd:sequence>
          <xsd:element ref="pc:Terms" minOccurs="0" maxOccurs="1"/>
        </xsd:sequence>
      </xsd:complexType>
    </xsd:element>
    <xsd:element name="mdce353e6bde4523ba5bc5cf0ed14dac" ma:index="31" nillable="true" ma:taxonomy="true" ma:internalName="mdce353e6bde4523ba5bc5cf0ed14dac" ma:taxonomyFieldName="OwlContentTargetOptionsThree" ma:displayName="Unused Content Target Options Three" ma:readOnly="false" ma:fieldId="{6dce353e-6bde-4523-ba5b-c5cf0ed14dac}" ma:taxonomyMulti="true" ma:sspId="912e36a2-49b7-4b00-ba12-1750025de1a5" ma:termSetId="cdba17e3-e32d-4aeb-b763-c581e960915a" ma:anchorId="00000000-0000-0000-0000-000000000000" ma:open="false" ma:isKeyword="false">
      <xsd:complexType>
        <xsd:sequence>
          <xsd:element ref="pc:Terms" minOccurs="0" maxOccurs="1"/>
        </xsd:sequence>
      </xsd:complexType>
    </xsd:element>
    <xsd:element name="aae8b8b2f6b6446f8eaf6528f2afa3ed" ma:index="32" nillable="true" ma:taxonomy="true" ma:internalName="aae8b8b2f6b6446f8eaf6528f2afa3ed" ma:taxonomyFieldName="OwlDepartmentOwner" ma:displayName="Department Owner" ma:readOnly="false" ma:default="73;#Envision Group|352582ae-5018-4646-80c1-0a0afae99c7b" ma:fieldId="{aae8b8b2-f6b6-446f-8eaf-6528f2afa3ed}" ma:taxonomyMulti="true" ma:sspId="912e36a2-49b7-4b00-ba12-1750025de1a5" ma:termSetId="4b09c375-7b55-4eb6-abfc-33328d3af21f" ma:anchorId="00000000-0000-0000-0000-000000000000" ma:open="false" ma:isKeyword="false">
      <xsd:complexType>
        <xsd:sequence>
          <xsd:element ref="pc:Terms" minOccurs="0" maxOccurs="1"/>
        </xsd:sequence>
      </xsd:complexType>
    </xsd:element>
    <xsd:element name="e1b65cae4c8e4083a2711408af7fe198" ma:index="33" nillable="true" ma:taxonomy="true" ma:internalName="e1b65cae4c8e4083a2711408af7fe198" ma:taxonomyFieldName="OwlMarketingCategory" ma:displayName="Marketing Category" ma:readOnly="false" ma:fieldId="{e1b65cae-4c8e-4083-a271-1408af7fe198}" ma:taxonomyMulti="true" ma:sspId="912e36a2-49b7-4b00-ba12-1750025de1a5" ma:termSetId="366d03cb-b408-4d30-ba2d-36afb5ae9f7c" ma:anchorId="00000000-0000-0000-0000-000000000000" ma:open="false" ma:isKeyword="false">
      <xsd:complexType>
        <xsd:sequence>
          <xsd:element ref="pc:Terms" minOccurs="0" maxOccurs="1"/>
        </xsd:sequence>
      </xsd:complexType>
    </xsd:element>
    <xsd:element name="p2c84d4dd03943d3b2a2ecb3b17223e4" ma:index="34" nillable="true" ma:taxonomy="true" ma:internalName="p2c84d4dd03943d3b2a2ecb3b17223e4" ma:taxonomyFieldName="OwlContentTargetOptionsTwo" ma:displayName="Unused Content Target Options Two" ma:readOnly="false" ma:fieldId="{92c84d4d-d039-43d3-b2a2-ecb3b17223e4}" ma:taxonomyMulti="true" ma:sspId="912e36a2-49b7-4b00-ba12-1750025de1a5" ma:termSetId="c9905963-0bd2-416e-a733-5199f0cee2fc" ma:anchorId="00000000-0000-0000-0000-000000000000" ma:open="false" ma:isKeyword="false">
      <xsd:complexType>
        <xsd:sequence>
          <xsd:element ref="pc:Terms" minOccurs="0" maxOccurs="1"/>
        </xsd:sequence>
      </xsd:complexType>
    </xsd:element>
    <xsd:element name="a29574d6f06442c6a236a2b32fdc5688" ma:index="35" nillable="true" ma:taxonomy="true" ma:internalName="a29574d6f06442c6a236a2b32fdc5688" ma:taxonomyFieldName="OwlPromotion" ma:displayName="Promotion" ma:readOnly="false" ma:fieldId="{a29574d6-f064-42c6-a236-a2b32fdc5688}" ma:taxonomyMulti="true" ma:sspId="912e36a2-49b7-4b00-ba12-1750025de1a5" ma:termSetId="e3b0a825-f336-4be0-9a69-2a0da93d4c02" ma:anchorId="00000000-0000-0000-0000-000000000000" ma:open="true" ma:isKeyword="false">
      <xsd:complexType>
        <xsd:sequence>
          <xsd:element ref="pc:Terms" minOccurs="0" maxOccurs="1"/>
        </xsd:sequence>
      </xsd:complexType>
    </xsd:element>
    <xsd:element name="o2299b84a56844f0b3e22843a55b07f2" ma:index="36" nillable="true" ma:taxonomy="true" ma:internalName="o2299b84a56844f0b3e22843a55b07f2" ma:taxonomyFieldName="OwlContentTargetOptionsOne" ma:displayName="Target Sector(s)" ma:readOnly="false" ma:default="30;#Wolfgang Puck Catering|cce7e79b-d3b6-40c0-816e-9112d5db53b7" ma:fieldId="{82299b84-a568-44f0-b3e2-2843a55b07f2}" ma:taxonomyMulti="true" ma:sspId="912e36a2-49b7-4b00-ba12-1750025de1a5" ma:termSetId="83fd38ca-fe11-409b-8e61-5627a24b2f7f" ma:anchorId="00000000-0000-0000-0000-000000000000" ma:open="false" ma:isKeyword="false">
      <xsd:complexType>
        <xsd:sequence>
          <xsd:element ref="pc:Terms" minOccurs="0" maxOccurs="1"/>
        </xsd:sequence>
      </xsd:complexType>
    </xsd:element>
    <xsd:element name="d5535452cea2437ba4abacdf7ef3a2ec" ma:index="37" nillable="true" ma:taxonomy="true" ma:internalName="d5535452cea2437ba4abacdf7ef3a2ec" ma:taxonomyFieldName="OwlBrand" ma:displayName="Brand" ma:readOnly="false" ma:fieldId="{d5535452-cea2-437b-a4ab-acdf7ef3a2ec}" ma:taxonomyMulti="true" ma:sspId="912e36a2-49b7-4b00-ba12-1750025de1a5" ma:termSetId="5cf80871-f657-41f3-a615-a8ead3fb7d52" ma:anchorId="00000000-0000-0000-0000-000000000000" ma:open="false" ma:isKeyword="false">
      <xsd:complexType>
        <xsd:sequence>
          <xsd:element ref="pc:Terms" minOccurs="0" maxOccurs="1"/>
        </xsd:sequence>
      </xsd:complexType>
    </xsd:element>
    <xsd:element name="SharedWithUsers" ma:index="5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5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0ce68d2-f4a4-4963-9a31-30d16dda62a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23d4d72d-4cf7-47c5-aa86-8113852f03d5}" ma:internalName="TaxCatchAll" ma:readOnly="false" ma:showField="CatchAllData" ma:web="16756c2e-6cd5-4ec7-b18d-635fa13e878a">
      <xsd:complexType>
        <xsd:complexContent>
          <xsd:extension base="dms:MultiChoiceLookup">
            <xsd:sequence>
              <xsd:element name="Value" type="dms:Lookup" maxOccurs="unbounded" minOccurs="0" nillable="true"/>
            </xsd:sequence>
          </xsd:extension>
        </xsd:complexContent>
      </xsd:complexType>
    </xsd:element>
    <xsd:element name="TaxCatchAllLabel" ma:index="28" nillable="true" ma:displayName="Taxonomy Catch All Column1" ma:hidden="true" ma:list="{23d4d72d-4cf7-47c5-aa86-8113852f03d5}" ma:internalName="TaxCatchAllLabel" ma:readOnly="false" ma:showField="CatchAllDataLabel" ma:web="16756c2e-6cd5-4ec7-b18d-635fa13e87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7292b78-37ad-4bcc-ab98-73a1a618de71" elementFormDefault="qualified">
    <xsd:import namespace="http://schemas.microsoft.com/office/2006/documentManagement/types"/>
    <xsd:import namespace="http://schemas.microsoft.com/office/infopath/2007/PartnerControls"/>
    <xsd:element name="q31w" ma:index="26" nillable="true" ma:displayName="Sort Order" ma:internalName="q31w" ma:readOnly="false" ma:percentage="FALSE">
      <xsd:simpleType>
        <xsd:restriction base="dms:Number"/>
      </xsd:simpleType>
    </xsd:element>
    <xsd:element name="MediaServiceMetadata" ma:index="38" nillable="true" ma:displayName="MediaServiceMetadata" ma:hidden="true" ma:internalName="MediaServiceMetadata" ma:readOnly="true">
      <xsd:simpleType>
        <xsd:restriction base="dms:Note"/>
      </xsd:simpleType>
    </xsd:element>
    <xsd:element name="MediaServiceFastMetadata" ma:index="39" nillable="true" ma:displayName="MediaServiceFastMetadata" ma:hidden="true" ma:internalName="MediaServiceFastMetadata" ma:readOnly="true">
      <xsd:simpleType>
        <xsd:restriction base="dms:Note"/>
      </xsd:simpleType>
    </xsd:element>
    <xsd:element name="MediaServiceDateTaken" ma:index="40" nillable="true" ma:displayName="MediaServiceDateTaken" ma:hidden="true" ma:internalName="MediaServiceDateTaken" ma:readOnly="true">
      <xsd:simpleType>
        <xsd:restriction base="dms:Text"/>
      </xsd:simpleType>
    </xsd:element>
    <xsd:element name="MediaLengthInSeconds" ma:index="41" nillable="true" ma:displayName="MediaLengthInSeconds" ma:hidden="true" ma:internalName="MediaLengthInSeconds" ma:readOnly="true">
      <xsd:simpleType>
        <xsd:restriction base="dms:Unknown"/>
      </xsd:simpleType>
    </xsd:element>
    <xsd:element name="MediaServiceAutoTags" ma:index="42" nillable="true" ma:displayName="Tags" ma:internalName="MediaServiceAutoTags" ma:readOnly="true">
      <xsd:simpleType>
        <xsd:restriction base="dms:Text"/>
      </xsd:simpleType>
    </xsd:element>
    <xsd:element name="MediaServiceOCR" ma:index="43" nillable="true" ma:displayName="Extracted Text" ma:internalName="MediaServiceOCR" ma:readOnly="true">
      <xsd:simpleType>
        <xsd:restriction base="dms:Note">
          <xsd:maxLength value="255"/>
        </xsd:restriction>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EventHashCode" ma:index="45" nillable="true" ma:displayName="MediaServiceEventHashCode" ma:hidden="true" ma:internalName="MediaServiceEventHashCode" ma:readOnly="true">
      <xsd:simpleType>
        <xsd:restriction base="dms:Text"/>
      </xsd:simpleType>
    </xsd:element>
    <xsd:element name="MediaServiceAutoKeyPoints" ma:index="46" nillable="true" ma:displayName="MediaServiceAutoKeyPoints" ma:hidden="true" ma:internalName="MediaServiceAutoKeyPoints" ma:readOnly="true">
      <xsd:simpleType>
        <xsd:restriction base="dms:Note"/>
      </xsd:simpleType>
    </xsd:element>
    <xsd:element name="MediaServiceKeyPoints" ma:index="47" nillable="true" ma:displayName="KeyPoints" ma:internalName="MediaServiceKeyPoints" ma:readOnly="true">
      <xsd:simpleType>
        <xsd:restriction base="dms:Note">
          <xsd:maxLength value="255"/>
        </xsd:restriction>
      </xsd:simpleType>
    </xsd:element>
    <xsd:element name="lcf76f155ced4ddcb4097134ff3c332f" ma:index="49" nillable="true" ma:taxonomy="true" ma:internalName="lcf76f155ced4ddcb4097134ff3c332f" ma:taxonomyFieldName="MediaServiceImageTags" ma:displayName="Image Tags" ma:readOnly="false" ma:fieldId="{5cf76f15-5ced-4ddc-b409-7134ff3c332f}" ma:taxonomyMulti="true" ma:sspId="912e36a2-49b7-4b00-ba12-1750025de1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2" nillable="true" ma:displayName="MediaServiceObjectDetectorVersions" ma:hidden="true" ma:indexed="true" ma:internalName="MediaServiceObjectDetectorVersions" ma:readOnly="true">
      <xsd:simpleType>
        <xsd:restriction base="dms:Text"/>
      </xsd:simpleType>
    </xsd:element>
    <xsd:element name="MediaServiceSearchProperties" ma:index="53" nillable="true" ma:displayName="MediaServiceSearchProperties" ma:hidden="true" ma:internalName="MediaServiceSearchProperties" ma:readOnly="true">
      <xsd:simpleType>
        <xsd:restriction base="dms:Note"/>
      </xsd:simpleType>
    </xsd:element>
    <xsd:element name="MediaServiceBillingMetadata" ma:index="54"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1b65cae4c8e4083a2711408af7fe198 xmlns="16756c2e-6cd5-4ec7-b18d-635fa13e878a">
      <Terms xmlns="http://schemas.microsoft.com/office/infopath/2007/PartnerControls"/>
    </e1b65cae4c8e4083a2711408af7fe198>
    <TaxCatchAll xmlns="c0ce68d2-f4a4-4963-9a31-30d16dda62a3">
      <Value>73</Value>
      <Value>182</Value>
      <Value>30</Value>
      <Value>29</Value>
      <Value>28</Value>
      <Value>27</Value>
      <Value>26</Value>
      <Value>25</Value>
      <Value>24</Value>
      <Value>23</Value>
      <Value>22</Value>
      <Value>21</Value>
      <Value>20</Value>
      <Value>19</Value>
      <Value>18</Value>
      <Value>17</Value>
      <Value>16</Value>
      <Value>15</Value>
      <Value>14</Value>
      <Value>13</Value>
      <Value>12</Value>
    </TaxCatchAll>
    <OwlDocumentGroup xmlns="16756c2e-6cd5-4ec7-b18d-635fa13e878a" xsi:nil="true"/>
    <OwlPromoteItem xmlns="16756c2e-6cd5-4ec7-b18d-635fa13e878a">false</OwlPromoteItem>
    <aae8b8b2f6b6446f8eaf6528f2afa3ed xmlns="16756c2e-6cd5-4ec7-b18d-635fa13e878a">
      <Terms xmlns="http://schemas.microsoft.com/office/infopath/2007/PartnerControls">
        <TermInfo xmlns="http://schemas.microsoft.com/office/infopath/2007/PartnerControls">
          <TermName xmlns="http://schemas.microsoft.com/office/infopath/2007/PartnerControls">Envision Group</TermName>
          <TermId xmlns="http://schemas.microsoft.com/office/infopath/2007/PartnerControls">352582ae-5018-4646-80c1-0a0afae99c7b</TermId>
        </TermInfo>
      </Terms>
    </aae8b8b2f6b6446f8eaf6528f2afa3ed>
    <d5535452cea2437ba4abacdf7ef3a2ec xmlns="16756c2e-6cd5-4ec7-b18d-635fa13e878a">
      <Terms xmlns="http://schemas.microsoft.com/office/infopath/2007/PartnerControls"/>
    </d5535452cea2437ba4abacdf7ef3a2ec>
    <o2299b84a56844f0b3e22843a55b07f2 xmlns="16756c2e-6cd5-4ec7-b18d-635fa13e878a">
      <Terms xmlns="http://schemas.microsoft.com/office/infopath/2007/PartnerControls">
        <TermInfo xmlns="http://schemas.microsoft.com/office/infopath/2007/PartnerControls">
          <TermName xmlns="http://schemas.microsoft.com/office/infopath/2007/PartnerControls">Bon Appetit</TermName>
          <TermId xmlns="http://schemas.microsoft.com/office/infopath/2007/PartnerControls">607fe1f1-fb1b-4f37-b8d1-4d6395c9d315</TermId>
        </TermInfo>
        <TermInfo xmlns="http://schemas.microsoft.com/office/infopath/2007/PartnerControls">
          <TermName xmlns="http://schemas.microsoft.com/office/infopath/2007/PartnerControls">Canteen</TermName>
          <TermId xmlns="http://schemas.microsoft.com/office/infopath/2007/PartnerControls">d01254fd-e0b5-4c4e-b660-ddcde211a41e</TermId>
        </TermInfo>
        <TermInfo xmlns="http://schemas.microsoft.com/office/infopath/2007/PartnerControls">
          <TermName xmlns="http://schemas.microsoft.com/office/infopath/2007/PartnerControls">Chartwells Higher Ed</TermName>
          <TermId xmlns="http://schemas.microsoft.com/office/infopath/2007/PartnerControls">aa0aedf5-2621-4928-b0e9-b9555c84e38b</TermId>
        </TermInfo>
        <TermInfo xmlns="http://schemas.microsoft.com/office/infopath/2007/PartnerControls">
          <TermName xmlns="http://schemas.microsoft.com/office/infopath/2007/PartnerControls">Chartwells K12</TermName>
          <TermId xmlns="http://schemas.microsoft.com/office/infopath/2007/PartnerControls">ef7bcc4d-a189-4865-90e0-fe70531a0a47</TermId>
        </TermInfo>
        <TermInfo xmlns="http://schemas.microsoft.com/office/infopath/2007/PartnerControls">
          <TermName xmlns="http://schemas.microsoft.com/office/infopath/2007/PartnerControls">Corporate and Foodbuy</TermName>
          <TermId xmlns="http://schemas.microsoft.com/office/infopath/2007/PartnerControls">71bac368-42c4-4223-9917-b4d495c79f1e</TermId>
        </TermInfo>
        <TermInfo xmlns="http://schemas.microsoft.com/office/infopath/2007/PartnerControls">
          <TermName xmlns="http://schemas.microsoft.com/office/infopath/2007/PartnerControls">Crothall Healthcare</TermName>
          <TermId xmlns="http://schemas.microsoft.com/office/infopath/2007/PartnerControls">546e0a3f-8236-4e8e-b561-5e4a7d70910c</TermId>
        </TermInfo>
        <TermInfo xmlns="http://schemas.microsoft.com/office/infopath/2007/PartnerControls">
          <TermName xmlns="http://schemas.microsoft.com/office/infopath/2007/PartnerControls">Culinart</TermName>
          <TermId xmlns="http://schemas.microsoft.com/office/infopath/2007/PartnerControls">24f3eb7d-a28f-4402-b364-b4a43a446b2b</TermId>
        </TermInfo>
        <TermInfo xmlns="http://schemas.microsoft.com/office/infopath/2007/PartnerControls">
          <TermName xmlns="http://schemas.microsoft.com/office/infopath/2007/PartnerControls">Eurest</TermName>
          <TermId xmlns="http://schemas.microsoft.com/office/infopath/2007/PartnerControls">70fe04b1-3b4b-4f02-9146-c9b5efd9d559</TermId>
        </TermInfo>
        <TermInfo xmlns="http://schemas.microsoft.com/office/infopath/2007/PartnerControls">
          <TermName xmlns="http://schemas.microsoft.com/office/infopath/2007/PartnerControls">Eurest Services</TermName>
          <TermId xmlns="http://schemas.microsoft.com/office/infopath/2007/PartnerControls">79c56ac8-236e-4f48-9688-7c34afde359d</TermId>
        </TermInfo>
        <TermInfo xmlns="http://schemas.microsoft.com/office/infopath/2007/PartnerControls">
          <TermName xmlns="http://schemas.microsoft.com/office/infopath/2007/PartnerControls">Flik</TermName>
          <TermId xmlns="http://schemas.microsoft.com/office/infopath/2007/PartnerControls">a8a77723-bcf0-4ea3-9592-738f69ee82e2</TermId>
        </TermInfo>
        <TermInfo xmlns="http://schemas.microsoft.com/office/infopath/2007/PartnerControls">
          <TermName xmlns="http://schemas.microsoft.com/office/infopath/2007/PartnerControls">Flik ISD</TermName>
          <TermId xmlns="http://schemas.microsoft.com/office/infopath/2007/PartnerControls">db5c75f7-70b0-4ee8-8e86-af2ca5993b59</TermId>
        </TermInfo>
        <TermInfo xmlns="http://schemas.microsoft.com/office/infopath/2007/PartnerControls">
          <TermName xmlns="http://schemas.microsoft.com/office/infopath/2007/PartnerControls">Levy</TermName>
          <TermId xmlns="http://schemas.microsoft.com/office/infopath/2007/PartnerControls">b50391ad-6c41-4f72-ab11-2064718c1a0d</TermId>
        </TermInfo>
        <TermInfo xmlns="http://schemas.microsoft.com/office/infopath/2007/PartnerControls">
          <TermName xmlns="http://schemas.microsoft.com/office/infopath/2007/PartnerControls">Morrison Community Living</TermName>
          <TermId xmlns="http://schemas.microsoft.com/office/infopath/2007/PartnerControls">508f5511-2d49-4469-bfc1-7b4b67133b5c</TermId>
        </TermInfo>
        <TermInfo xmlns="http://schemas.microsoft.com/office/infopath/2007/PartnerControls">
          <TermName xmlns="http://schemas.microsoft.com/office/infopath/2007/PartnerControls">Morrison Healthcare</TermName>
          <TermId xmlns="http://schemas.microsoft.com/office/infopath/2007/PartnerControls">0c2dbd74-0ae7-47e9-8895-fb7dd3a36608</TermId>
        </TermInfo>
        <TermInfo xmlns="http://schemas.microsoft.com/office/infopath/2007/PartnerControls">
          <TermName xmlns="http://schemas.microsoft.com/office/infopath/2007/PartnerControls">Restaurant Associates</TermName>
          <TermId xmlns="http://schemas.microsoft.com/office/infopath/2007/PartnerControls">5e5baa1a-41bd-45c5-b760-c035be11d967</TermId>
        </TermInfo>
        <TermInfo xmlns="http://schemas.microsoft.com/office/infopath/2007/PartnerControls">
          <TermName xmlns="http://schemas.microsoft.com/office/infopath/2007/PartnerControls">SSC</TermName>
          <TermId xmlns="http://schemas.microsoft.com/office/infopath/2007/PartnerControls">a770fa4a-5fb6-4018-b29c-093e5778251d</TermId>
        </TermInfo>
        <TermInfo xmlns="http://schemas.microsoft.com/office/infopath/2007/PartnerControls">
          <TermName xmlns="http://schemas.microsoft.com/office/infopath/2007/PartnerControls">Touchpoint</TermName>
          <TermId xmlns="http://schemas.microsoft.com/office/infopath/2007/PartnerControls">e51276f7-7f50-4b23-a298-3fe1f2f17f48</TermId>
        </TermInfo>
        <TermInfo xmlns="http://schemas.microsoft.com/office/infopath/2007/PartnerControls">
          <TermName xmlns="http://schemas.microsoft.com/office/infopath/2007/PartnerControls">Unidine</TermName>
          <TermId xmlns="http://schemas.microsoft.com/office/infopath/2007/PartnerControls">f900c8ca-f41f-4bd4-9b0c-36f27423c583</TermId>
        </TermInfo>
        <TermInfo xmlns="http://schemas.microsoft.com/office/infopath/2007/PartnerControls">
          <TermName xmlns="http://schemas.microsoft.com/office/infopath/2007/PartnerControls">Wolfgang Puck Catering</TermName>
          <TermId xmlns="http://schemas.microsoft.com/office/infopath/2007/PartnerControls">cce7e79b-d3b6-40c0-816e-9112d5db53b7</TermId>
        </TermInfo>
      </Terms>
    </o2299b84a56844f0b3e22843a55b07f2>
    <q31w xmlns="07292b78-37ad-4bcc-ab98-73a1a618de71" xsi:nil="true"/>
    <mdce353e6bde4523ba5bc5cf0ed14dac xmlns="16756c2e-6cd5-4ec7-b18d-635fa13e878a">
      <Terms xmlns="http://schemas.microsoft.com/office/infopath/2007/PartnerControls"/>
    </mdce353e6bde4523ba5bc5cf0ed14dac>
    <a307835481e145e599055a0cc7665129 xmlns="16756c2e-6cd5-4ec7-b18d-635fa13e878a">
      <Terms xmlns="http://schemas.microsoft.com/office/infopath/2007/PartnerControls"/>
    </a307835481e145e599055a0cc7665129>
    <p2c84d4dd03943d3b2a2ecb3b17223e4 xmlns="16756c2e-6cd5-4ec7-b18d-635fa13e878a">
      <Terms xmlns="http://schemas.microsoft.com/office/infopath/2007/PartnerControls"/>
    </p2c84d4dd03943d3b2a2ecb3b17223e4>
    <OwlReviewExpiryDate xmlns="16756c2e-6cd5-4ec7-b18d-635fa13e878a" xsi:nil="true"/>
    <p9daea888ee24cb08c24be5868cfbc9e xmlns="16756c2e-6cd5-4ec7-b18d-635fa13e878a">
      <Terms xmlns="http://schemas.microsoft.com/office/infopath/2007/PartnerControls"/>
    </p9daea888ee24cb08c24be5868cfbc9e>
    <OwlDisplayPage xmlns="16756c2e-6cd5-4ec7-b18d-635fa13e878a" xsi:nil="true"/>
    <OwlDocPortalDescription xmlns="16756c2e-6cd5-4ec7-b18d-635fa13e878a" xsi:nil="true"/>
    <OwlMarketingTab xmlns="16756c2e-6cd5-4ec7-b18d-635fa13e878a">Get Started</OwlMarketingTab>
    <a29574d6f06442c6a236a2b32fdc5688 xmlns="16756c2e-6cd5-4ec7-b18d-635fa13e878a">
      <Terms xmlns="http://schemas.microsoft.com/office/infopath/2007/PartnerControls">
        <TermInfo xmlns="http://schemas.microsoft.com/office/infopath/2007/PartnerControls">
          <TermName xmlns="http://schemas.microsoft.com/office/infopath/2007/PartnerControls">Chef Appreciation Week</TermName>
          <TermId xmlns="http://schemas.microsoft.com/office/infopath/2007/PartnerControls">7a9ccb91-5ff1-4bf2-bc75-1d34b638a962</TermId>
        </TermInfo>
      </Terms>
    </a29574d6f06442c6a236a2b32fdc5688>
    <OwlPromotionVersion xmlns="16756c2e-6cd5-4ec7-b18d-635fa13e878a" xsi:nil="true"/>
    <ed318bbe71da46d9880178f213ecefc3 xmlns="16756c2e-6cd5-4ec7-b18d-635fa13e878a">
      <Terms xmlns="http://schemas.microsoft.com/office/infopath/2007/PartnerControls"/>
    </ed318bbe71da46d9880178f213ecefc3>
    <lcf76f155ced4ddcb4097134ff3c332f xmlns="07292b78-37ad-4bcc-ab98-73a1a618de71">
      <Terms xmlns="http://schemas.microsoft.com/office/infopath/2007/PartnerControls"/>
    </lcf76f155ced4ddcb4097134ff3c332f>
    <TaxCatchAllLabel xmlns="c0ce68d2-f4a4-4963-9a31-30d16dda62a3" xsi:nil="true"/>
  </documentManagement>
</p:properties>
</file>

<file path=customXml/itemProps1.xml><?xml version="1.0" encoding="utf-8"?>
<ds:datastoreItem xmlns:ds="http://schemas.openxmlformats.org/officeDocument/2006/customXml" ds:itemID="{01CA7DA3-9A1E-4586-A11B-186880319AD9}"/>
</file>

<file path=customXml/itemProps2.xml><?xml version="1.0" encoding="utf-8"?>
<ds:datastoreItem xmlns:ds="http://schemas.openxmlformats.org/officeDocument/2006/customXml" ds:itemID="{29B8FE5F-226C-4FAC-88E8-B53DC7D5DF03}"/>
</file>

<file path=customXml/itemProps3.xml><?xml version="1.0" encoding="utf-8"?>
<ds:datastoreItem xmlns:ds="http://schemas.openxmlformats.org/officeDocument/2006/customXml" ds:itemID="{DDC4F3A1-04E9-4C24-98F3-4E2F254857A0}">
  <ds:schemaRefs>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3bd24152-0c8f-4982-8e7a-8667dee16857"/>
    <ds:schemaRef ds:uri="http://purl.org/dc/dcmitype/"/>
    <ds:schemaRef ds:uri="http://schemas.microsoft.com/sharepoint/v4"/>
    <ds:schemaRef ds:uri="http://schemas.microsoft.com/office/infopath/2007/PartnerControls"/>
    <ds:schemaRef ds:uri="1d981d07-e900-4727-b0f8-5abf827948fd"/>
  </ds:schemaRefs>
</ds:datastoreItem>
</file>

<file path=docProps/app.xml><?xml version="1.0" encoding="utf-8"?>
<Properties xmlns="http://schemas.openxmlformats.org/officeDocument/2006/extended-properties" xmlns:vt="http://schemas.openxmlformats.org/officeDocument/2006/docPropsVTypes">
  <Template>Office Theme</Template>
  <TotalTime>22766</TotalTime>
  <Words>777</Words>
  <Application>Microsoft Macintosh PowerPoint</Application>
  <PresentationFormat>Custom</PresentationFormat>
  <Paragraphs>82</Paragraphs>
  <Slides>6</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Montserrat</vt:lpstr>
      <vt:lpstr>Arial</vt:lpstr>
      <vt:lpstr>Century Gothic</vt:lpstr>
      <vt:lpstr>Roasted Bailey</vt:lpstr>
      <vt:lpstr>Calibri</vt:lpstr>
      <vt:lpstr>AlternateGotNo1D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CAW2021_Managers_Guide</dc:title>
  <dc:creator>Miller, Marcus</dc:creator>
  <cp:lastModifiedBy>Hellmer, Corina</cp:lastModifiedBy>
  <cp:revision>106</cp:revision>
  <cp:lastPrinted>2023-06-20T19:06:06Z</cp:lastPrinted>
  <dcterms:created xsi:type="dcterms:W3CDTF">2020-07-22T15:05:48Z</dcterms:created>
  <dcterms:modified xsi:type="dcterms:W3CDTF">2025-07-29T16:47:11Z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0x010100B2E962E0281B5445B5A191291FEE86A9010100D5F6DD9A9B8A7A4CB1A4482FEA2BAF29</vt:lpwstr>
  </property>
  <property fmtid="{D5CDD505-2E9C-101B-9397-08002B2CF9AE}" pid="3" name="OwlContentTargetOptionsFour">
    <vt:lpwstr/>
  </property>
  <property fmtid="{D5CDD505-2E9C-101B-9397-08002B2CF9AE}" pid="4" name="OwlTags">
    <vt:lpwstr/>
  </property>
  <property fmtid="{D5CDD505-2E9C-101B-9397-08002B2CF9AE}" pid="5" name="OwlBrand">
    <vt:lpwstr/>
  </property>
  <property fmtid="{D5CDD505-2E9C-101B-9397-08002B2CF9AE}" pid="6" name="OwlDocPortalCategory">
    <vt:lpwstr/>
  </property>
  <property fmtid="{D5CDD505-2E9C-101B-9397-08002B2CF9AE}" pid="7" name="OwlDepartmentOwner">
    <vt:lpwstr>73;#Envision Group|352582ae-5018-4646-80c1-0a0afae99c7b</vt:lpwstr>
  </property>
  <property fmtid="{D5CDD505-2E9C-101B-9397-08002B2CF9AE}" pid="8" name="OwlContentTargetOptionsTwo">
    <vt:lpwstr/>
  </property>
  <property fmtid="{D5CDD505-2E9C-101B-9397-08002B2CF9AE}" pid="9" name="OwlContentTargetOptionsThree">
    <vt:lpwstr/>
  </property>
  <property fmtid="{D5CDD505-2E9C-101B-9397-08002B2CF9AE}" pid="10" name="OwlMarketingCategory">
    <vt:lpwstr/>
  </property>
  <property fmtid="{D5CDD505-2E9C-101B-9397-08002B2CF9AE}" pid="11" name="OwlPromotion">
    <vt:lpwstr>182;#Chef Appreciation Week|7a9ccb91-5ff1-4bf2-bc75-1d34b638a962</vt:lpwstr>
  </property>
  <property fmtid="{D5CDD505-2E9C-101B-9397-08002B2CF9AE}" pid="12" name="OwlContentTargetOptionsOne">
    <vt:lpwstr>12;#Bon Appetit|607fe1f1-fb1b-4f37-b8d1-4d6395c9d315;#13;#Canteen|d01254fd-e0b5-4c4e-b660-ddcde211a41e;#14;#Chartwells Higher Ed|aa0aedf5-2621-4928-b0e9-b9555c84e38b;#15;#Chartwells K12|ef7bcc4d-a189-4865-90e0-fe70531a0a47;#16;#Corporate and Foodbuy|71bac368-42c4-4223-9917-b4d495c79f1e;#17;#Crothall Healthcare|546e0a3f-8236-4e8e-b561-5e4a7d70910c;#18;#Culinart|24f3eb7d-a28f-4402-b364-b4a43a446b2b;#19;#Eurest|70fe04b1-3b4b-4f02-9146-c9b5efd9d559;#20;#Eurest Services|79c56ac8-236e-4f48-9688-7c34afde359d;#21;#Flik|a8a77723-bcf0-4ea3-9592-738f69ee82e2;#22;#Flik ISD|db5c75f7-70b0-4ee8-8e86-af2ca5993b59;#23;#Levy|b50391ad-6c41-4f72-ab11-2064718c1a0d;#24;#Morrison Community Living|508f5511-2d49-4469-bfc1-7b4b67133b5c;#25;#Morrison Healthcare|0c2dbd74-0ae7-47e9-8895-fb7dd3a36608;#26;#Restaurant Associates|5e5baa1a-41bd-45c5-b760-c035be11d967;#27;#SSC|a770fa4a-5fb6-4018-b29c-093e5778251d;#28;#Touchpoint|e51276f7-7f50-4b23-a298-3fe1f2f17f48;#29;#Unidine|f900c8ca-f41f-4bd4-9b0c-36f27423c583;#30;#Wolfgang Puck Catering|cce7e79b-d3b6-40c0-816e-9112d5db53b7</vt:lpwstr>
  </property>
  <property fmtid="{D5CDD505-2E9C-101B-9397-08002B2CF9AE}" pid="13" name="MediaServiceImageTags">
    <vt:lpwstr/>
  </property>
</Properties>
</file>